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5" r:id="rId8"/>
    <p:sldId id="262" r:id="rId9"/>
    <p:sldId id="263" r:id="rId10"/>
    <p:sldId id="283" r:id="rId11"/>
    <p:sldId id="280" r:id="rId12"/>
    <p:sldId id="282"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1" r:id="rId28"/>
    <p:sldId id="284"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99FF33"/>
    <a:srgbClr val="33CC33"/>
    <a:srgbClr val="006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FC56F8-B4E6-4D60-AC9C-ACDAD28CAB88}" type="doc">
      <dgm:prSet loTypeId="urn:microsoft.com/office/officeart/2005/8/layout/venn1" loCatId="relationship" qsTypeId="urn:microsoft.com/office/officeart/2005/8/quickstyle/simple1" qsCatId="simple" csTypeId="urn:microsoft.com/office/officeart/2005/8/colors/accent1_2" csCatId="accent1" phldr="1"/>
      <dgm:spPr/>
    </dgm:pt>
    <dgm:pt modelId="{46A6BD74-4093-4B82-971C-80AE5AED73F4}">
      <dgm:prSet phldrT="[Text]"/>
      <dgm:spPr/>
      <dgm:t>
        <a:bodyPr/>
        <a:lstStyle/>
        <a:p>
          <a:r>
            <a:rPr lang="en-US" dirty="0" smtClean="0"/>
            <a:t>Systems	</a:t>
          </a:r>
          <a:endParaRPr lang="en-US" dirty="0"/>
        </a:p>
      </dgm:t>
    </dgm:pt>
    <dgm:pt modelId="{F775C554-06A6-450E-AB0C-FE1D775EA39F}" type="parTrans" cxnId="{811DBDF5-185F-4250-B547-B08E5B3B7096}">
      <dgm:prSet/>
      <dgm:spPr/>
      <dgm:t>
        <a:bodyPr/>
        <a:lstStyle/>
        <a:p>
          <a:endParaRPr lang="en-US"/>
        </a:p>
      </dgm:t>
    </dgm:pt>
    <dgm:pt modelId="{20C1C1DE-4A0B-46C8-9956-F3F565191725}" type="sibTrans" cxnId="{811DBDF5-185F-4250-B547-B08E5B3B7096}">
      <dgm:prSet/>
      <dgm:spPr/>
      <dgm:t>
        <a:bodyPr/>
        <a:lstStyle/>
        <a:p>
          <a:endParaRPr lang="en-US"/>
        </a:p>
      </dgm:t>
    </dgm:pt>
    <dgm:pt modelId="{4AA521BD-33FF-40E4-94D4-49B01B077BFC}">
      <dgm:prSet phldrT="[Text]"/>
      <dgm:spPr/>
      <dgm:t>
        <a:bodyPr/>
        <a:lstStyle/>
        <a:p>
          <a:r>
            <a:rPr lang="en-US" dirty="0" smtClean="0"/>
            <a:t>Practices</a:t>
          </a:r>
          <a:endParaRPr lang="en-US" dirty="0"/>
        </a:p>
      </dgm:t>
    </dgm:pt>
    <dgm:pt modelId="{0744A6DB-0AF9-4D16-B5E3-759CBE8D9983}" type="parTrans" cxnId="{9A6A2C6B-4464-4D89-87E1-5EF98B4C7688}">
      <dgm:prSet/>
      <dgm:spPr/>
      <dgm:t>
        <a:bodyPr/>
        <a:lstStyle/>
        <a:p>
          <a:endParaRPr lang="en-US"/>
        </a:p>
      </dgm:t>
    </dgm:pt>
    <dgm:pt modelId="{04BE60AC-394A-4CF8-B235-122941C0C817}" type="sibTrans" cxnId="{9A6A2C6B-4464-4D89-87E1-5EF98B4C7688}">
      <dgm:prSet/>
      <dgm:spPr/>
      <dgm:t>
        <a:bodyPr/>
        <a:lstStyle/>
        <a:p>
          <a:endParaRPr lang="en-US"/>
        </a:p>
      </dgm:t>
    </dgm:pt>
    <dgm:pt modelId="{FCD1B137-8FA1-485D-9B53-58846C9A891A}">
      <dgm:prSet phldrT="[Text]"/>
      <dgm:spPr/>
      <dgm:t>
        <a:bodyPr/>
        <a:lstStyle/>
        <a:p>
          <a:r>
            <a:rPr lang="en-US" dirty="0" smtClean="0"/>
            <a:t>Data</a:t>
          </a:r>
          <a:endParaRPr lang="en-US" dirty="0"/>
        </a:p>
      </dgm:t>
    </dgm:pt>
    <dgm:pt modelId="{FCA39B45-3453-4B5D-840D-C0EAAE13B7A1}" type="parTrans" cxnId="{151DBC16-3F00-4951-A26E-A22D7956E148}">
      <dgm:prSet/>
      <dgm:spPr/>
      <dgm:t>
        <a:bodyPr/>
        <a:lstStyle/>
        <a:p>
          <a:endParaRPr lang="en-US"/>
        </a:p>
      </dgm:t>
    </dgm:pt>
    <dgm:pt modelId="{3D92FCA3-4CC0-4A69-A698-BFB2F39E5D5F}" type="sibTrans" cxnId="{151DBC16-3F00-4951-A26E-A22D7956E148}">
      <dgm:prSet/>
      <dgm:spPr/>
      <dgm:t>
        <a:bodyPr/>
        <a:lstStyle/>
        <a:p>
          <a:endParaRPr lang="en-US"/>
        </a:p>
      </dgm:t>
    </dgm:pt>
    <dgm:pt modelId="{72EF647B-0674-4F02-9FCD-307E9E072F00}" type="pres">
      <dgm:prSet presAssocID="{3EFC56F8-B4E6-4D60-AC9C-ACDAD28CAB88}" presName="compositeShape" presStyleCnt="0">
        <dgm:presLayoutVars>
          <dgm:chMax val="7"/>
          <dgm:dir/>
          <dgm:resizeHandles val="exact"/>
        </dgm:presLayoutVars>
      </dgm:prSet>
      <dgm:spPr/>
    </dgm:pt>
    <dgm:pt modelId="{8A7AC459-41FB-410E-9A34-BE61FE01C287}" type="pres">
      <dgm:prSet presAssocID="{46A6BD74-4093-4B82-971C-80AE5AED73F4}" presName="circ1" presStyleLbl="vennNode1" presStyleIdx="0" presStyleCnt="3" custScaleX="67345" custScaleY="56113" custLinFactNeighborX="22924" custLinFactNeighborY="51405"/>
      <dgm:spPr/>
      <dgm:t>
        <a:bodyPr/>
        <a:lstStyle/>
        <a:p>
          <a:endParaRPr lang="en-US"/>
        </a:p>
      </dgm:t>
    </dgm:pt>
    <dgm:pt modelId="{8744464C-81BD-4B91-818E-C0575F0D70B3}" type="pres">
      <dgm:prSet presAssocID="{46A6BD74-4093-4B82-971C-80AE5AED73F4}" presName="circ1Tx" presStyleLbl="revTx" presStyleIdx="0" presStyleCnt="0">
        <dgm:presLayoutVars>
          <dgm:chMax val="0"/>
          <dgm:chPref val="0"/>
          <dgm:bulletEnabled val="1"/>
        </dgm:presLayoutVars>
      </dgm:prSet>
      <dgm:spPr/>
      <dgm:t>
        <a:bodyPr/>
        <a:lstStyle/>
        <a:p>
          <a:endParaRPr lang="en-US"/>
        </a:p>
      </dgm:t>
    </dgm:pt>
    <dgm:pt modelId="{359DDC40-61A0-40BF-96EA-C3BEC40FE03B}" type="pres">
      <dgm:prSet presAssocID="{4AA521BD-33FF-40E4-94D4-49B01B077BFC}" presName="circ2" presStyleLbl="vennNode1" presStyleIdx="1" presStyleCnt="3" custScaleX="64425" custScaleY="59701" custLinFactNeighborX="16247" custLinFactNeighborY="29984"/>
      <dgm:spPr/>
      <dgm:t>
        <a:bodyPr/>
        <a:lstStyle/>
        <a:p>
          <a:endParaRPr lang="en-US"/>
        </a:p>
      </dgm:t>
    </dgm:pt>
    <dgm:pt modelId="{383D111C-8FAF-49BF-A9FF-EFA915D283BB}" type="pres">
      <dgm:prSet presAssocID="{4AA521BD-33FF-40E4-94D4-49B01B077BFC}" presName="circ2Tx" presStyleLbl="revTx" presStyleIdx="0" presStyleCnt="0">
        <dgm:presLayoutVars>
          <dgm:chMax val="0"/>
          <dgm:chPref val="0"/>
          <dgm:bulletEnabled val="1"/>
        </dgm:presLayoutVars>
      </dgm:prSet>
      <dgm:spPr/>
      <dgm:t>
        <a:bodyPr/>
        <a:lstStyle/>
        <a:p>
          <a:endParaRPr lang="en-US"/>
        </a:p>
      </dgm:t>
    </dgm:pt>
    <dgm:pt modelId="{E7EC4FE0-6B33-4E09-898F-08CCFA74BE73}" type="pres">
      <dgm:prSet presAssocID="{FCD1B137-8FA1-485D-9B53-58846C9A891A}" presName="circ3" presStyleLbl="vennNode1" presStyleIdx="2" presStyleCnt="3" custScaleX="62523" custScaleY="58153" custLinFactNeighborX="34148" custLinFactNeighborY="26404"/>
      <dgm:spPr/>
      <dgm:t>
        <a:bodyPr/>
        <a:lstStyle/>
        <a:p>
          <a:endParaRPr lang="en-US"/>
        </a:p>
      </dgm:t>
    </dgm:pt>
    <dgm:pt modelId="{741385B7-10A0-46E2-9D0A-C40CE50AEBA4}" type="pres">
      <dgm:prSet presAssocID="{FCD1B137-8FA1-485D-9B53-58846C9A891A}" presName="circ3Tx" presStyleLbl="revTx" presStyleIdx="0" presStyleCnt="0">
        <dgm:presLayoutVars>
          <dgm:chMax val="0"/>
          <dgm:chPref val="0"/>
          <dgm:bulletEnabled val="1"/>
        </dgm:presLayoutVars>
      </dgm:prSet>
      <dgm:spPr/>
      <dgm:t>
        <a:bodyPr/>
        <a:lstStyle/>
        <a:p>
          <a:endParaRPr lang="en-US"/>
        </a:p>
      </dgm:t>
    </dgm:pt>
  </dgm:ptLst>
  <dgm:cxnLst>
    <dgm:cxn modelId="{811DBDF5-185F-4250-B547-B08E5B3B7096}" srcId="{3EFC56F8-B4E6-4D60-AC9C-ACDAD28CAB88}" destId="{46A6BD74-4093-4B82-971C-80AE5AED73F4}" srcOrd="0" destOrd="0" parTransId="{F775C554-06A6-450E-AB0C-FE1D775EA39F}" sibTransId="{20C1C1DE-4A0B-46C8-9956-F3F565191725}"/>
    <dgm:cxn modelId="{58FD8C97-8E2A-44E4-997E-DCB06AA8AD8B}" type="presOf" srcId="{FCD1B137-8FA1-485D-9B53-58846C9A891A}" destId="{E7EC4FE0-6B33-4E09-898F-08CCFA74BE73}" srcOrd="0" destOrd="0" presId="urn:microsoft.com/office/officeart/2005/8/layout/venn1"/>
    <dgm:cxn modelId="{13FE0022-224D-4040-90BF-C62E16845957}" type="presOf" srcId="{3EFC56F8-B4E6-4D60-AC9C-ACDAD28CAB88}" destId="{72EF647B-0674-4F02-9FCD-307E9E072F00}" srcOrd="0" destOrd="0" presId="urn:microsoft.com/office/officeart/2005/8/layout/venn1"/>
    <dgm:cxn modelId="{111C6F00-5FE5-4995-811E-DDB635D56B95}" type="presOf" srcId="{4AA521BD-33FF-40E4-94D4-49B01B077BFC}" destId="{383D111C-8FAF-49BF-A9FF-EFA915D283BB}" srcOrd="1" destOrd="0" presId="urn:microsoft.com/office/officeart/2005/8/layout/venn1"/>
    <dgm:cxn modelId="{3E7CAE21-EE82-405E-94FD-541063B7E129}" type="presOf" srcId="{FCD1B137-8FA1-485D-9B53-58846C9A891A}" destId="{741385B7-10A0-46E2-9D0A-C40CE50AEBA4}" srcOrd="1" destOrd="0" presId="urn:microsoft.com/office/officeart/2005/8/layout/venn1"/>
    <dgm:cxn modelId="{151DBC16-3F00-4951-A26E-A22D7956E148}" srcId="{3EFC56F8-B4E6-4D60-AC9C-ACDAD28CAB88}" destId="{FCD1B137-8FA1-485D-9B53-58846C9A891A}" srcOrd="2" destOrd="0" parTransId="{FCA39B45-3453-4B5D-840D-C0EAAE13B7A1}" sibTransId="{3D92FCA3-4CC0-4A69-A698-BFB2F39E5D5F}"/>
    <dgm:cxn modelId="{B0D3E4DD-C024-496A-BD7E-DF03F1167D0F}" type="presOf" srcId="{46A6BD74-4093-4B82-971C-80AE5AED73F4}" destId="{8A7AC459-41FB-410E-9A34-BE61FE01C287}" srcOrd="0" destOrd="0" presId="urn:microsoft.com/office/officeart/2005/8/layout/venn1"/>
    <dgm:cxn modelId="{BA2FB7B6-5A03-4AD9-BA56-3C01F1BB3AA3}" type="presOf" srcId="{4AA521BD-33FF-40E4-94D4-49B01B077BFC}" destId="{359DDC40-61A0-40BF-96EA-C3BEC40FE03B}" srcOrd="0" destOrd="0" presId="urn:microsoft.com/office/officeart/2005/8/layout/venn1"/>
    <dgm:cxn modelId="{9A6A2C6B-4464-4D89-87E1-5EF98B4C7688}" srcId="{3EFC56F8-B4E6-4D60-AC9C-ACDAD28CAB88}" destId="{4AA521BD-33FF-40E4-94D4-49B01B077BFC}" srcOrd="1" destOrd="0" parTransId="{0744A6DB-0AF9-4D16-B5E3-759CBE8D9983}" sibTransId="{04BE60AC-394A-4CF8-B235-122941C0C817}"/>
    <dgm:cxn modelId="{607C83DC-B128-4F5F-95B9-FD2EC8E23D08}" type="presOf" srcId="{46A6BD74-4093-4B82-971C-80AE5AED73F4}" destId="{8744464C-81BD-4B91-818E-C0575F0D70B3}" srcOrd="1" destOrd="0" presId="urn:microsoft.com/office/officeart/2005/8/layout/venn1"/>
    <dgm:cxn modelId="{9F1F3017-A1B5-4917-A9B9-BF59D5AEB9F3}" type="presParOf" srcId="{72EF647B-0674-4F02-9FCD-307E9E072F00}" destId="{8A7AC459-41FB-410E-9A34-BE61FE01C287}" srcOrd="0" destOrd="0" presId="urn:microsoft.com/office/officeart/2005/8/layout/venn1"/>
    <dgm:cxn modelId="{DD219EA6-3787-4E74-8EA6-50F5762A9FDD}" type="presParOf" srcId="{72EF647B-0674-4F02-9FCD-307E9E072F00}" destId="{8744464C-81BD-4B91-818E-C0575F0D70B3}" srcOrd="1" destOrd="0" presId="urn:microsoft.com/office/officeart/2005/8/layout/venn1"/>
    <dgm:cxn modelId="{61DE4AFD-EE4B-457A-B358-23BFCEF6736C}" type="presParOf" srcId="{72EF647B-0674-4F02-9FCD-307E9E072F00}" destId="{359DDC40-61A0-40BF-96EA-C3BEC40FE03B}" srcOrd="2" destOrd="0" presId="urn:microsoft.com/office/officeart/2005/8/layout/venn1"/>
    <dgm:cxn modelId="{C92F36F8-59A9-408E-9191-5650C9F24014}" type="presParOf" srcId="{72EF647B-0674-4F02-9FCD-307E9E072F00}" destId="{383D111C-8FAF-49BF-A9FF-EFA915D283BB}" srcOrd="3" destOrd="0" presId="urn:microsoft.com/office/officeart/2005/8/layout/venn1"/>
    <dgm:cxn modelId="{E7600836-5CA8-43F4-87C4-485420999BD8}" type="presParOf" srcId="{72EF647B-0674-4F02-9FCD-307E9E072F00}" destId="{E7EC4FE0-6B33-4E09-898F-08CCFA74BE73}" srcOrd="4" destOrd="0" presId="urn:microsoft.com/office/officeart/2005/8/layout/venn1"/>
    <dgm:cxn modelId="{593163A8-63F0-4E94-9744-AD451CC97687}" type="presParOf" srcId="{72EF647B-0674-4F02-9FCD-307E9E072F00}" destId="{741385B7-10A0-46E2-9D0A-C40CE50AEBA4}" srcOrd="5" destOrd="0" presId="urn:microsoft.com/office/officeart/2005/8/layout/venn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7AC459-41FB-410E-9A34-BE61FE01C287}">
      <dsp:nvSpPr>
        <dsp:cNvPr id="0" name=""/>
        <dsp:cNvSpPr/>
      </dsp:nvSpPr>
      <dsp:spPr>
        <a:xfrm>
          <a:off x="3810003" y="2024050"/>
          <a:ext cx="1828805" cy="1523791"/>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smtClean="0"/>
            <a:t>Systems	</a:t>
          </a:r>
          <a:endParaRPr lang="en-US" sz="1900" kern="1200" dirty="0"/>
        </a:p>
      </dsp:txBody>
      <dsp:txXfrm>
        <a:off x="4053844" y="2290714"/>
        <a:ext cx="1341124" cy="685706"/>
      </dsp:txXfrm>
    </dsp:sp>
    <dsp:sp modelId="{359DDC40-61A0-40BF-96EA-C3BEC40FE03B}">
      <dsp:nvSpPr>
        <dsp:cNvPr id="0" name=""/>
        <dsp:cNvSpPr/>
      </dsp:nvSpPr>
      <dsp:spPr>
        <a:xfrm>
          <a:off x="4648202" y="2904735"/>
          <a:ext cx="1749510" cy="1621226"/>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smtClean="0"/>
            <a:t>Practices</a:t>
          </a:r>
          <a:endParaRPr lang="en-US" sz="1900" kern="1200" dirty="0"/>
        </a:p>
      </dsp:txBody>
      <dsp:txXfrm>
        <a:off x="5183261" y="3323552"/>
        <a:ext cx="1049706" cy="891674"/>
      </dsp:txXfrm>
    </dsp:sp>
    <dsp:sp modelId="{E7EC4FE0-6B33-4E09-898F-08CCFA74BE73}">
      <dsp:nvSpPr>
        <dsp:cNvPr id="0" name=""/>
        <dsp:cNvSpPr/>
      </dsp:nvSpPr>
      <dsp:spPr>
        <a:xfrm>
          <a:off x="3200401" y="2946772"/>
          <a:ext cx="1697860" cy="1579189"/>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smtClean="0"/>
            <a:t>Data</a:t>
          </a:r>
          <a:endParaRPr lang="en-US" sz="1900" kern="1200" dirty="0"/>
        </a:p>
      </dsp:txBody>
      <dsp:txXfrm>
        <a:off x="3360283" y="3354729"/>
        <a:ext cx="1018716" cy="86855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0776DA7-C40A-4EE6-BD71-B3F1A6D1BC24}" type="datetimeFigureOut">
              <a:rPr lang="en-US" smtClean="0"/>
              <a:pPr/>
              <a:t>8/12/2011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887533E-7EC5-4F2C-8362-D7179A18B19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776DA7-C40A-4EE6-BD71-B3F1A6D1BC24}" type="datetimeFigureOut">
              <a:rPr lang="en-US" smtClean="0"/>
              <a:pPr/>
              <a:t>8/12/2011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887533E-7EC5-4F2C-8362-D7179A18B19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776DA7-C40A-4EE6-BD71-B3F1A6D1BC24}" type="datetimeFigureOut">
              <a:rPr lang="en-US" smtClean="0"/>
              <a:pPr/>
              <a:t>8/12/2011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887533E-7EC5-4F2C-8362-D7179A18B19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776DA7-C40A-4EE6-BD71-B3F1A6D1BC24}" type="datetimeFigureOut">
              <a:rPr lang="en-US" smtClean="0"/>
              <a:pPr/>
              <a:t>8/12/2011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887533E-7EC5-4F2C-8362-D7179A18B197}"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0776DA7-C40A-4EE6-BD71-B3F1A6D1BC24}" type="datetimeFigureOut">
              <a:rPr lang="en-US" smtClean="0"/>
              <a:pPr/>
              <a:t>8/12/2011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887533E-7EC5-4F2C-8362-D7179A18B197}"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0776DA7-C40A-4EE6-BD71-B3F1A6D1BC24}" type="datetimeFigureOut">
              <a:rPr lang="en-US" smtClean="0"/>
              <a:pPr/>
              <a:t>8/12/2011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887533E-7EC5-4F2C-8362-D7179A18B197}"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0776DA7-C40A-4EE6-BD71-B3F1A6D1BC24}" type="datetimeFigureOut">
              <a:rPr lang="en-US" smtClean="0"/>
              <a:pPr/>
              <a:t>8/12/2011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887533E-7EC5-4F2C-8362-D7179A18B197}"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0776DA7-C40A-4EE6-BD71-B3F1A6D1BC24}" type="datetimeFigureOut">
              <a:rPr lang="en-US" smtClean="0"/>
              <a:pPr/>
              <a:t>8/12/2011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887533E-7EC5-4F2C-8362-D7179A18B197}"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0776DA7-C40A-4EE6-BD71-B3F1A6D1BC24}" type="datetimeFigureOut">
              <a:rPr lang="en-US" smtClean="0"/>
              <a:pPr/>
              <a:t>8/12/2011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887533E-7EC5-4F2C-8362-D7179A18B19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0776DA7-C40A-4EE6-BD71-B3F1A6D1BC24}" type="datetimeFigureOut">
              <a:rPr lang="en-US" smtClean="0"/>
              <a:pPr/>
              <a:t>8/12/2011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887533E-7EC5-4F2C-8362-D7179A18B197}"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0776DA7-C40A-4EE6-BD71-B3F1A6D1BC24}" type="datetimeFigureOut">
              <a:rPr lang="en-US" smtClean="0"/>
              <a:pPr/>
              <a:t>8/12/2011</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887533E-7EC5-4F2C-8362-D7179A18B197}"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0776DA7-C40A-4EE6-BD71-B3F1A6D1BC24}" type="datetimeFigureOut">
              <a:rPr lang="en-US" smtClean="0"/>
              <a:pPr/>
              <a:t>8/12/2011</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887533E-7EC5-4F2C-8362-D7179A18B19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SCHOOL WIDE POSITIVE BEHAVIOR SUPPORT</a:t>
            </a:r>
            <a:br>
              <a:rPr lang="en-US" dirty="0" smtClean="0"/>
            </a:br>
            <a:r>
              <a:rPr lang="en-US" dirty="0" smtClean="0"/>
              <a:t>SWPBS</a:t>
            </a:r>
            <a:endParaRPr lang="en-US" dirty="0"/>
          </a:p>
        </p:txBody>
      </p:sp>
      <p:sp>
        <p:nvSpPr>
          <p:cNvPr id="3" name="Subtitle 2"/>
          <p:cNvSpPr>
            <a:spLocks noGrp="1"/>
          </p:cNvSpPr>
          <p:nvPr>
            <p:ph type="subTitle" idx="1"/>
          </p:nvPr>
        </p:nvSpPr>
        <p:spPr/>
        <p:txBody>
          <a:bodyPr/>
          <a:lstStyle/>
          <a:p>
            <a:pPr algn="l"/>
            <a:r>
              <a:rPr lang="en-US" dirty="0" smtClean="0"/>
              <a:t>                          </a:t>
            </a:r>
          </a:p>
          <a:p>
            <a:pPr algn="l"/>
            <a:r>
              <a:rPr lang="en-US" i="1" dirty="0" smtClean="0"/>
              <a:t>                          Putting the Pieces Together</a:t>
            </a:r>
            <a:endParaRPr lang="en-US" dirty="0"/>
          </a:p>
        </p:txBody>
      </p:sp>
      <p:grpSp>
        <p:nvGrpSpPr>
          <p:cNvPr id="1026" name="Group 2"/>
          <p:cNvGrpSpPr>
            <a:grpSpLocks/>
          </p:cNvGrpSpPr>
          <p:nvPr/>
        </p:nvGrpSpPr>
        <p:grpSpPr bwMode="auto">
          <a:xfrm>
            <a:off x="762000" y="2667000"/>
            <a:ext cx="2362200" cy="2257425"/>
            <a:chOff x="1824" y="633"/>
            <a:chExt cx="2834" cy="2849"/>
          </a:xfrm>
        </p:grpSpPr>
        <p:sp>
          <p:nvSpPr>
            <p:cNvPr id="1027"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28"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29"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0"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Once a school has determined what their expectations will be, they need to take a look at all of the settings within the students’ school day and the rules for those expectations.</a:t>
            </a:r>
          </a:p>
          <a:p>
            <a:r>
              <a:rPr lang="en-US" dirty="0" smtClean="0"/>
              <a:t>This matrix is adopted school wide.  Each teacher teaches these expectations and rules so that all of our students are on the same page with our teachers.</a:t>
            </a:r>
            <a:endParaRPr lang="en-US" dirty="0"/>
          </a:p>
        </p:txBody>
      </p:sp>
      <p:sp>
        <p:nvSpPr>
          <p:cNvPr id="3" name="Title 2"/>
          <p:cNvSpPr>
            <a:spLocks noGrp="1"/>
          </p:cNvSpPr>
          <p:nvPr>
            <p:ph type="title"/>
          </p:nvPr>
        </p:nvSpPr>
        <p:spPr/>
        <p:txBody>
          <a:bodyPr/>
          <a:lstStyle/>
          <a:p>
            <a:pPr algn="ctr"/>
            <a:r>
              <a:rPr lang="en-US" dirty="0" smtClean="0"/>
              <a:t>What is within the matrix?</a:t>
            </a:r>
            <a:endParaRPr lang="en-US" dirty="0"/>
          </a:p>
        </p:txBody>
      </p:sp>
      <p:pic>
        <p:nvPicPr>
          <p:cNvPr id="4" name="Picture 2" descr="C:\Documents and Settings\STinich.MIDWAYK12\Local Settings\Temporary Internet Files\Content.IE5\9UV6STRR\MC900334268[1].wmf"/>
          <p:cNvPicPr>
            <a:picLocks noChangeAspect="1" noChangeArrowheads="1"/>
          </p:cNvPicPr>
          <p:nvPr/>
        </p:nvPicPr>
        <p:blipFill>
          <a:blip r:embed="rId2" cstate="print"/>
          <a:srcRect/>
          <a:stretch>
            <a:fillRect/>
          </a:stretch>
        </p:blipFill>
        <p:spPr bwMode="auto">
          <a:xfrm>
            <a:off x="6324600" y="4876800"/>
            <a:ext cx="1815084" cy="175656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dirty="0" smtClean="0"/>
              <a:t>All students, like teachers, have bad days.  We want to give our students an opportunity to correct any behaviors they may be displaying before it has to be taken to the next level.  These would be any minor behaviors.  The teacher simply points out the behavior and how to correct it.  This is considered a redirect. Each child gets 2 redirects before it moves to a minor.  Teachers keep a tally of these redirects so they can allow behaviors to lead decisions instead of emotions leading decisions.</a:t>
            </a:r>
          </a:p>
          <a:p>
            <a:r>
              <a:rPr lang="en-US" dirty="0" smtClean="0"/>
              <a:t>As you can see on the matrix, some behaviors are considered minor behaviors.  These behaviors can simply be retaught in the class or emphasis placed on what is expected.  The teacher will fill out an Office Discipline Referral (ODR).</a:t>
            </a:r>
          </a:p>
          <a:p>
            <a:r>
              <a:rPr lang="en-US" dirty="0" smtClean="0"/>
              <a:t>If the child acquires 3 minors in a day (it doesn’t have to be for the same minor behavior) then moves to a major behavior.  This now means that the child visits with the principal about the behavior and how that child can be successful in their learning environment.</a:t>
            </a:r>
          </a:p>
          <a:p>
            <a:r>
              <a:rPr lang="en-US" dirty="0" smtClean="0"/>
              <a:t>If the child displays a behavior that is considered a major from the matrix, the teacher fills out an ODR and the child goes right to the office.  You will notice that some behaviors are listed as both a minor and major.  The difference would be the severity or the specific circumstances.</a:t>
            </a:r>
          </a:p>
          <a:p>
            <a:r>
              <a:rPr lang="en-US" dirty="0" smtClean="0"/>
              <a:t>If the child’s behavior escalates to a major, either through 3 minors or 1 major, after discussing the situation with the principal and determining what sort of consequences are best suited, a copy of the ODR will go home with the child.  There will also be a small piece of paper for the child to get signed and return to school the next day.  The parents can keep the copy of the ODR.  If the smaller piece of paper is not brought back to school a call will be made home to ensure that the parents saw the ODR.  The ultimate goal is to communicate with the parents as to what is happening at school.</a:t>
            </a:r>
          </a:p>
          <a:p>
            <a:endParaRPr lang="en-US" dirty="0"/>
          </a:p>
        </p:txBody>
      </p:sp>
      <p:sp>
        <p:nvSpPr>
          <p:cNvPr id="3" name="Title 2"/>
          <p:cNvSpPr>
            <a:spLocks noGrp="1"/>
          </p:cNvSpPr>
          <p:nvPr>
            <p:ph type="title"/>
          </p:nvPr>
        </p:nvSpPr>
        <p:spPr/>
        <p:txBody>
          <a:bodyPr>
            <a:normAutofit fontScale="90000"/>
          </a:bodyPr>
          <a:lstStyle/>
          <a:p>
            <a:pPr algn="ctr"/>
            <a:r>
              <a:rPr lang="en-US" dirty="0" smtClean="0"/>
              <a:t>Redirects, and Minors, and Majors</a:t>
            </a:r>
            <a:br>
              <a:rPr lang="en-US" dirty="0" smtClean="0"/>
            </a:br>
            <a:r>
              <a:rPr lang="en-US" dirty="0" smtClean="0"/>
              <a:t>OH MY!</a:t>
            </a:r>
            <a:endParaRPr lang="en-US" dirty="0"/>
          </a:p>
        </p:txBody>
      </p:sp>
      <p:pic>
        <p:nvPicPr>
          <p:cNvPr id="37890" name="Picture 2" descr="C:\Documents and Settings\STinich.MIDWAYK12\Local Settings\Temporary Internet Files\Content.IE5\00XSLAWM\MC900334988[1].wmf"/>
          <p:cNvPicPr>
            <a:picLocks noChangeAspect="1" noChangeArrowheads="1"/>
          </p:cNvPicPr>
          <p:nvPr/>
        </p:nvPicPr>
        <p:blipFill>
          <a:blip r:embed="rId2" cstate="print"/>
          <a:srcRect/>
          <a:stretch>
            <a:fillRect/>
          </a:stretch>
        </p:blipFill>
        <p:spPr bwMode="auto">
          <a:xfrm>
            <a:off x="7543800" y="5257800"/>
            <a:ext cx="545897" cy="972922"/>
          </a:xfrm>
          <a:prstGeom prst="rect">
            <a:avLst/>
          </a:prstGeom>
          <a:noFill/>
        </p:spPr>
      </p:pic>
      <p:pic>
        <p:nvPicPr>
          <p:cNvPr id="6" name="Picture 2" descr="C:\Documents and Settings\STinich.MIDWAYK12\Local Settings\Temporary Internet Files\Content.IE5\00XSLAWM\MC900334988[1].wmf"/>
          <p:cNvPicPr>
            <a:picLocks noChangeAspect="1" noChangeArrowheads="1"/>
          </p:cNvPicPr>
          <p:nvPr/>
        </p:nvPicPr>
        <p:blipFill>
          <a:blip r:embed="rId2" cstate="print"/>
          <a:srcRect/>
          <a:stretch>
            <a:fillRect/>
          </a:stretch>
        </p:blipFill>
        <p:spPr bwMode="auto">
          <a:xfrm flipH="1">
            <a:off x="6934200" y="5257800"/>
            <a:ext cx="533400" cy="97292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SWIS stands for School Wide Information System.</a:t>
            </a:r>
          </a:p>
          <a:p>
            <a:r>
              <a:rPr lang="en-US" dirty="0" smtClean="0"/>
              <a:t>This is the tool we use to input all of our information on students if they get either a minor or major behavior referral.</a:t>
            </a:r>
          </a:p>
          <a:p>
            <a:r>
              <a:rPr lang="en-US" dirty="0" smtClean="0"/>
              <a:t>There are five pieces of information we collect at great length: </a:t>
            </a:r>
          </a:p>
          <a:p>
            <a:pPr lvl="1">
              <a:buFont typeface="Arial" pitchFamily="34" charset="0"/>
              <a:buChar char="•"/>
            </a:pPr>
            <a:r>
              <a:rPr lang="en-US" dirty="0" smtClean="0"/>
              <a:t>How often do problem behaviors occur?</a:t>
            </a:r>
          </a:p>
          <a:p>
            <a:pPr lvl="1">
              <a:buFont typeface="Arial" pitchFamily="34" charset="0"/>
              <a:buChar char="•"/>
            </a:pPr>
            <a:r>
              <a:rPr lang="en-US" dirty="0" smtClean="0"/>
              <a:t>What type of problem behaviors are occurring?</a:t>
            </a:r>
          </a:p>
          <a:p>
            <a:pPr lvl="1">
              <a:buFont typeface="Arial" pitchFamily="34" charset="0"/>
              <a:buChar char="•"/>
            </a:pPr>
            <a:r>
              <a:rPr lang="en-US" dirty="0" smtClean="0"/>
              <a:t>Who are the students having problems?</a:t>
            </a:r>
          </a:p>
          <a:p>
            <a:pPr lvl="1">
              <a:buFont typeface="Arial" pitchFamily="34" charset="0"/>
              <a:buChar char="•"/>
            </a:pPr>
            <a:r>
              <a:rPr lang="en-US" dirty="0" smtClean="0"/>
              <a:t>Where are the problems occurring?</a:t>
            </a:r>
          </a:p>
          <a:p>
            <a:pPr lvl="1">
              <a:buFont typeface="Arial" pitchFamily="34" charset="0"/>
              <a:buChar char="•"/>
            </a:pPr>
            <a:r>
              <a:rPr lang="en-US" dirty="0" smtClean="0"/>
              <a:t>When are the problems occurring?</a:t>
            </a:r>
          </a:p>
          <a:p>
            <a:pPr lvl="2">
              <a:buFont typeface="Arial" pitchFamily="34" charset="0"/>
              <a:buChar char="•"/>
            </a:pPr>
            <a:r>
              <a:rPr lang="en-US" dirty="0" smtClean="0"/>
              <a:t>We look at this data extensively to determine who needs additional support and how we can best serve all of our students.</a:t>
            </a:r>
          </a:p>
        </p:txBody>
      </p:sp>
      <p:sp>
        <p:nvSpPr>
          <p:cNvPr id="3" name="Title 2"/>
          <p:cNvSpPr>
            <a:spLocks noGrp="1"/>
          </p:cNvSpPr>
          <p:nvPr>
            <p:ph type="title"/>
          </p:nvPr>
        </p:nvSpPr>
        <p:spPr/>
        <p:txBody>
          <a:bodyPr/>
          <a:lstStyle/>
          <a:p>
            <a:pPr algn="ctr"/>
            <a:r>
              <a:rPr lang="en-US" dirty="0" smtClean="0"/>
              <a:t>SWIS</a:t>
            </a:r>
            <a:endParaRPr lang="en-US" dirty="0"/>
          </a:p>
        </p:txBody>
      </p:sp>
      <p:pic>
        <p:nvPicPr>
          <p:cNvPr id="38914" name="Picture 2" descr="C:\Documents and Settings\STinich.MIDWAYK12\Local Settings\Temporary Internet Files\Content.IE5\TXHXELEV\MC900439587[1].png"/>
          <p:cNvPicPr>
            <a:picLocks noChangeAspect="1" noChangeArrowheads="1"/>
          </p:cNvPicPr>
          <p:nvPr/>
        </p:nvPicPr>
        <p:blipFill>
          <a:blip r:embed="rId2" cstate="print"/>
          <a:srcRect/>
          <a:stretch>
            <a:fillRect/>
          </a:stretch>
        </p:blipFill>
        <p:spPr bwMode="auto">
          <a:xfrm>
            <a:off x="7315200" y="3245715"/>
            <a:ext cx="1662905" cy="132590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Schools develop a common purpose to ensure that all staff members, students, and parents maintain the same focus.</a:t>
            </a:r>
          </a:p>
          <a:p>
            <a:pPr>
              <a:buNone/>
            </a:pPr>
            <a:endParaRPr lang="en-US" dirty="0" smtClean="0"/>
          </a:p>
          <a:p>
            <a:pPr algn="ctr">
              <a:buNone/>
            </a:pPr>
            <a:r>
              <a:rPr lang="en-US" b="1" i="1" dirty="0" smtClean="0"/>
              <a:t>The purpose of the Midway Elementary School Wide Positive Behavior Support program is to create a respectful, responsible, and safe environment.</a:t>
            </a:r>
            <a:endParaRPr lang="en-US" b="1" i="1" dirty="0"/>
          </a:p>
        </p:txBody>
      </p:sp>
      <p:sp>
        <p:nvSpPr>
          <p:cNvPr id="3" name="Title 2"/>
          <p:cNvSpPr>
            <a:spLocks noGrp="1"/>
          </p:cNvSpPr>
          <p:nvPr>
            <p:ph type="title"/>
          </p:nvPr>
        </p:nvSpPr>
        <p:spPr/>
        <p:txBody>
          <a:bodyPr/>
          <a:lstStyle/>
          <a:p>
            <a:pPr algn="ctr"/>
            <a:r>
              <a:rPr lang="en-US" dirty="0" smtClean="0"/>
              <a:t>Our COMMON PURPOSE</a:t>
            </a:r>
            <a:endParaRPr lang="en-US" dirty="0"/>
          </a:p>
        </p:txBody>
      </p:sp>
      <p:pic>
        <p:nvPicPr>
          <p:cNvPr id="23554" name="Picture 2" descr="C:\Documents and Settings\STinich.MIDWAYK12\Local Settings\Temporary Internet Files\Content.IE5\9UV6STRR\MM900315769[1].gif"/>
          <p:cNvPicPr>
            <a:picLocks noChangeAspect="1" noChangeArrowheads="1" noCrop="1"/>
          </p:cNvPicPr>
          <p:nvPr/>
        </p:nvPicPr>
        <p:blipFill>
          <a:blip r:embed="rId2" cstate="print"/>
          <a:srcRect/>
          <a:stretch>
            <a:fillRect/>
          </a:stretch>
        </p:blipFill>
        <p:spPr bwMode="auto">
          <a:xfrm>
            <a:off x="6781800" y="4876800"/>
            <a:ext cx="1428750" cy="136207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Each morning, right after we recite the Pledge of Allegiance as a school, we recite our Viking Pride Pledge.  This helps unify all of our staff and students.</a:t>
            </a:r>
          </a:p>
          <a:p>
            <a:pPr>
              <a:buNone/>
            </a:pPr>
            <a:endParaRPr lang="en-US" dirty="0" smtClean="0"/>
          </a:p>
          <a:p>
            <a:pPr algn="ctr">
              <a:buNone/>
            </a:pPr>
            <a:r>
              <a:rPr lang="en-US" b="1" i="1" dirty="0" smtClean="0"/>
              <a:t>To be respectful every day, To be responsible in every way, To act safely wherever I go, My Viking Pride I will show!</a:t>
            </a:r>
          </a:p>
        </p:txBody>
      </p:sp>
      <p:sp>
        <p:nvSpPr>
          <p:cNvPr id="3" name="Title 2"/>
          <p:cNvSpPr>
            <a:spLocks noGrp="1"/>
          </p:cNvSpPr>
          <p:nvPr>
            <p:ph type="title"/>
          </p:nvPr>
        </p:nvSpPr>
        <p:spPr/>
        <p:txBody>
          <a:bodyPr/>
          <a:lstStyle/>
          <a:p>
            <a:pPr algn="ctr"/>
            <a:r>
              <a:rPr lang="en-US" dirty="0" smtClean="0"/>
              <a:t>Our VIKING PRIDE PLEDGE</a:t>
            </a:r>
            <a:endParaRPr lang="en-US" dirty="0"/>
          </a:p>
        </p:txBody>
      </p:sp>
      <p:pic>
        <p:nvPicPr>
          <p:cNvPr id="24578" name="Picture 2" descr="C:\Documents and Settings\STinich.MIDWAYK12\Local Settings\Temporary Internet Files\Content.IE5\QSHYPDS2\MP900433120[1].jpg"/>
          <p:cNvPicPr>
            <a:picLocks noChangeAspect="1" noChangeArrowheads="1"/>
          </p:cNvPicPr>
          <p:nvPr/>
        </p:nvPicPr>
        <p:blipFill>
          <a:blip r:embed="rId2" cstate="print"/>
          <a:srcRect/>
          <a:stretch>
            <a:fillRect/>
          </a:stretch>
        </p:blipFill>
        <p:spPr bwMode="auto">
          <a:xfrm>
            <a:off x="6629400" y="5105400"/>
            <a:ext cx="1834653" cy="1228344"/>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All staff members are involved in our SWPBS program, but we do have a small group of people that have worked very hard to create a program, based on DESE’s regulations and the feedback from all staff member, that will be successful for our students and our school.</a:t>
            </a:r>
          </a:p>
          <a:p>
            <a:pPr>
              <a:buNone/>
            </a:pPr>
            <a:endParaRPr lang="en-US" dirty="0" smtClean="0"/>
          </a:p>
          <a:p>
            <a:pPr lvl="1">
              <a:buFont typeface="Arial" pitchFamily="34" charset="0"/>
              <a:buChar char="•"/>
            </a:pPr>
            <a:r>
              <a:rPr lang="en-US" dirty="0" smtClean="0"/>
              <a:t>Susan Tinich – Administrator - Principal</a:t>
            </a:r>
          </a:p>
          <a:p>
            <a:pPr lvl="1">
              <a:buFont typeface="Arial" pitchFamily="34" charset="0"/>
              <a:buChar char="•"/>
            </a:pPr>
            <a:r>
              <a:rPr lang="en-US" dirty="0" smtClean="0"/>
              <a:t>Chad Dean – Team Coach – Third Grade</a:t>
            </a:r>
          </a:p>
          <a:p>
            <a:pPr lvl="1">
              <a:buFont typeface="Arial" pitchFamily="34" charset="0"/>
              <a:buChar char="•"/>
            </a:pPr>
            <a:r>
              <a:rPr lang="en-US" dirty="0" smtClean="0"/>
              <a:t>Jennifer Dean – Web Master – Kindergarten</a:t>
            </a:r>
          </a:p>
          <a:p>
            <a:pPr lvl="1">
              <a:buFont typeface="Arial" pitchFamily="34" charset="0"/>
              <a:buChar char="•"/>
            </a:pPr>
            <a:r>
              <a:rPr lang="en-US" dirty="0" smtClean="0"/>
              <a:t>Mary Love – Creative Designer, Communication with   </a:t>
            </a:r>
          </a:p>
          <a:p>
            <a:pPr lvl="1">
              <a:buNone/>
            </a:pPr>
            <a:r>
              <a:rPr lang="en-US" dirty="0" smtClean="0"/>
              <a:t>                      High School – K-12 Art Teacher</a:t>
            </a:r>
          </a:p>
          <a:p>
            <a:pPr lvl="1">
              <a:buFont typeface="Arial" pitchFamily="34" charset="0"/>
              <a:buChar char="•"/>
            </a:pPr>
            <a:r>
              <a:rPr lang="en-US" dirty="0" smtClean="0"/>
              <a:t>Karen Flanagan – Newsletter, Communication with Staff –  </a:t>
            </a:r>
          </a:p>
          <a:p>
            <a:pPr lvl="1">
              <a:buNone/>
            </a:pPr>
            <a:r>
              <a:rPr lang="en-US" dirty="0" smtClean="0"/>
              <a:t>                              Fifth Grade</a:t>
            </a:r>
          </a:p>
          <a:p>
            <a:pPr lvl="1">
              <a:buFont typeface="Arial" pitchFamily="34" charset="0"/>
              <a:buChar char="•"/>
            </a:pPr>
            <a:r>
              <a:rPr lang="en-US" dirty="0" smtClean="0"/>
              <a:t>Bobbi Walker – Newsletter, Data Interpretation – Counselor</a:t>
            </a:r>
          </a:p>
          <a:p>
            <a:pPr lvl="1">
              <a:buFont typeface="Arial" pitchFamily="34" charset="0"/>
              <a:buChar char="•"/>
            </a:pPr>
            <a:r>
              <a:rPr lang="en-US" dirty="0" smtClean="0"/>
              <a:t>Tammy Brown – Communication, Assembly Director – Sixth Grade</a:t>
            </a:r>
          </a:p>
          <a:p>
            <a:pPr lvl="1">
              <a:buFont typeface="Arial" pitchFamily="34" charset="0"/>
              <a:buChar char="•"/>
            </a:pPr>
            <a:r>
              <a:rPr lang="en-US" dirty="0" smtClean="0"/>
              <a:t>Kristen Stahl – Secretary – Second Grade</a:t>
            </a:r>
          </a:p>
          <a:p>
            <a:pPr lvl="1">
              <a:buFont typeface="Arial" pitchFamily="34" charset="0"/>
              <a:buChar char="•"/>
            </a:pPr>
            <a:r>
              <a:rPr lang="en-US" dirty="0" smtClean="0"/>
              <a:t>Bryan Stahl – Time Keeper – Fifth Grade</a:t>
            </a:r>
          </a:p>
          <a:p>
            <a:pPr lvl="1">
              <a:buFont typeface="Arial" pitchFamily="34" charset="0"/>
              <a:buChar char="•"/>
            </a:pPr>
            <a:endParaRPr lang="en-US" dirty="0"/>
          </a:p>
        </p:txBody>
      </p:sp>
      <p:sp>
        <p:nvSpPr>
          <p:cNvPr id="3" name="Title 2"/>
          <p:cNvSpPr>
            <a:spLocks noGrp="1"/>
          </p:cNvSpPr>
          <p:nvPr>
            <p:ph type="title"/>
          </p:nvPr>
        </p:nvSpPr>
        <p:spPr/>
        <p:txBody>
          <a:bodyPr/>
          <a:lstStyle/>
          <a:p>
            <a:pPr algn="ctr"/>
            <a:r>
              <a:rPr lang="en-US" dirty="0" smtClean="0"/>
              <a:t>Our TEAM</a:t>
            </a:r>
            <a:endParaRPr lang="en-US" dirty="0"/>
          </a:p>
        </p:txBody>
      </p:sp>
      <p:pic>
        <p:nvPicPr>
          <p:cNvPr id="25602" name="Picture 2" descr="C:\Documents and Settings\STinich.MIDWAYK12\Local Settings\Temporary Internet Files\Content.IE5\KH8TSHND\MC900299723[1].wmf"/>
          <p:cNvPicPr>
            <a:picLocks noChangeAspect="1" noChangeArrowheads="1"/>
          </p:cNvPicPr>
          <p:nvPr/>
        </p:nvPicPr>
        <p:blipFill>
          <a:blip r:embed="rId2" cstate="print"/>
          <a:srcRect/>
          <a:stretch>
            <a:fillRect/>
          </a:stretch>
        </p:blipFill>
        <p:spPr bwMode="auto">
          <a:xfrm>
            <a:off x="7103386" y="2590800"/>
            <a:ext cx="1417297" cy="13716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One of the main aspects to SWPBS is teaching our students what our expectations are and how students need to react/respond to various situations in various settings.  </a:t>
            </a:r>
          </a:p>
          <a:p>
            <a:r>
              <a:rPr lang="en-US" dirty="0" smtClean="0"/>
              <a:t>In order to be most successful with this program we felt that it was important to schedule a specific time for our counselor to go into each classroom and teach lessons based on our expectations.  For the 2011-2012 school year, this will be done every other week.  </a:t>
            </a:r>
            <a:endParaRPr lang="en-US" dirty="0"/>
          </a:p>
        </p:txBody>
      </p:sp>
      <p:sp>
        <p:nvSpPr>
          <p:cNvPr id="3" name="Title 2"/>
          <p:cNvSpPr>
            <a:spLocks noGrp="1"/>
          </p:cNvSpPr>
          <p:nvPr>
            <p:ph type="title"/>
          </p:nvPr>
        </p:nvSpPr>
        <p:spPr/>
        <p:txBody>
          <a:bodyPr/>
          <a:lstStyle/>
          <a:p>
            <a:pPr algn="ctr"/>
            <a:r>
              <a:rPr lang="en-US" dirty="0" smtClean="0"/>
              <a:t>Our LESSONS</a:t>
            </a:r>
            <a:endParaRPr lang="en-US" dirty="0"/>
          </a:p>
        </p:txBody>
      </p:sp>
      <p:pic>
        <p:nvPicPr>
          <p:cNvPr id="26626" name="Picture 2" descr="C:\Documents and Settings\STinich.MIDWAYK12\Local Settings\Temporary Internet Files\Content.IE5\6V32MHC2\MC900059125[1].wmf"/>
          <p:cNvPicPr>
            <a:picLocks noChangeAspect="1" noChangeArrowheads="1"/>
          </p:cNvPicPr>
          <p:nvPr/>
        </p:nvPicPr>
        <p:blipFill>
          <a:blip r:embed="rId2" cstate="print"/>
          <a:srcRect/>
          <a:stretch>
            <a:fillRect/>
          </a:stretch>
        </p:blipFill>
        <p:spPr bwMode="auto">
          <a:xfrm>
            <a:off x="7239000" y="5181600"/>
            <a:ext cx="1113137" cy="134874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nvPr>
        </p:nvGraphicFramePr>
        <p:xfrm>
          <a:off x="877010" y="1481138"/>
          <a:ext cx="7389980" cy="4525963"/>
        </p:xfrm>
        <a:graphic>
          <a:graphicData uri="http://schemas.openxmlformats.org/drawingml/2006/table">
            <a:tbl>
              <a:tblPr/>
              <a:tblGrid>
                <a:gridCol w="1896512"/>
                <a:gridCol w="1896512"/>
                <a:gridCol w="3596956"/>
              </a:tblGrid>
              <a:tr h="196781">
                <a:tc>
                  <a:txBody>
                    <a:bodyPr/>
                    <a:lstStyle/>
                    <a:p>
                      <a:pPr marL="0" marR="0" algn="ctr">
                        <a:lnSpc>
                          <a:spcPct val="115000"/>
                        </a:lnSpc>
                        <a:spcBef>
                          <a:spcPts val="0"/>
                        </a:spcBef>
                        <a:spcAft>
                          <a:spcPts val="0"/>
                        </a:spcAft>
                      </a:pPr>
                      <a:r>
                        <a:rPr lang="en-US" sz="1100" dirty="0">
                          <a:latin typeface="Calibri"/>
                          <a:ea typeface="Calibri"/>
                          <a:cs typeface="Times New Roman"/>
                        </a:rPr>
                        <a:t>BEHAVIOR</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Calibri"/>
                          <a:ea typeface="Calibri"/>
                          <a:cs typeface="Times New Roman"/>
                        </a:rPr>
                        <a:t>CATEGORY</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Calibri"/>
                          <a:ea typeface="Calibri"/>
                          <a:cs typeface="Times New Roman"/>
                        </a:rPr>
                        <a:t>DEFINITION</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62">
                <a:tc>
                  <a:txBody>
                    <a:bodyPr/>
                    <a:lstStyle/>
                    <a:p>
                      <a:pPr marL="0" marR="0">
                        <a:lnSpc>
                          <a:spcPct val="115000"/>
                        </a:lnSpc>
                        <a:spcBef>
                          <a:spcPts val="0"/>
                        </a:spcBef>
                        <a:spcAft>
                          <a:spcPts val="0"/>
                        </a:spcAft>
                      </a:pPr>
                      <a:r>
                        <a:rPr lang="en-US" sz="1100" dirty="0">
                          <a:latin typeface="Calibri"/>
                          <a:ea typeface="Calibri"/>
                          <a:cs typeface="Times New Roman"/>
                        </a:rPr>
                        <a:t>Physical Contact/Aggression</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Fighting</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Punching, kicking, shoving, etc with possibility of injury – 2 participants</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62">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Assault (one sided)</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Serious physical contact with intent to cause physical harm or injury to another student</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62">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Assault on staff</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Serious physical contact with intent to cause physical harm or injury to staff</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62">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Sexual misconduct</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Unwanted physical affection, inappropriate touching of self or others, indecent or unacceptable exposure of one’s body</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343">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Aggression</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Actions involving physical contact where injury may occur: pushing, shoving, hair pulling, scratching, spitting, or tripping</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62">
                <a:tc>
                  <a:txBody>
                    <a:bodyPr/>
                    <a:lstStyle/>
                    <a:p>
                      <a:pPr marL="0" marR="0">
                        <a:lnSpc>
                          <a:spcPct val="115000"/>
                        </a:lnSpc>
                        <a:spcBef>
                          <a:spcPts val="0"/>
                        </a:spcBef>
                        <a:spcAft>
                          <a:spcPts val="0"/>
                        </a:spcAft>
                      </a:pPr>
                      <a:r>
                        <a:rPr lang="en-US" sz="1100" dirty="0">
                          <a:latin typeface="Calibri"/>
                          <a:ea typeface="Calibri"/>
                          <a:cs typeface="Times New Roman"/>
                        </a:rPr>
                        <a:t>Harassment/Bullying</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Threats/intimidation</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Communication (verbal or nonverbal) with a person with the intent to threaten or intimidate</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343">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Teasing/taunting/harassment</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Negative communication (verbal or nonverbal) with a person or verbal attack based on ability, gender, ethnic origin or religion</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62">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Sexual harassment</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Communication (verbal or nonverbal) with sexual content with the intent to intimidate or offend</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62">
                <a:tc>
                  <a:txBody>
                    <a:bodyPr/>
                    <a:lstStyle/>
                    <a:p>
                      <a:pPr marL="0" marR="0">
                        <a:lnSpc>
                          <a:spcPct val="115000"/>
                        </a:lnSpc>
                        <a:spcBef>
                          <a:spcPts val="0"/>
                        </a:spcBef>
                        <a:spcAft>
                          <a:spcPts val="0"/>
                        </a:spcAft>
                      </a:pPr>
                      <a:r>
                        <a:rPr lang="en-US" sz="1100" dirty="0">
                          <a:latin typeface="Calibri"/>
                          <a:ea typeface="Calibri"/>
                          <a:cs typeface="Times New Roman"/>
                        </a:rPr>
                        <a:t>Inappropriate Language/Gesture</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Communication with a person that includes swearing or use of other inappropriate words or gestures</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62">
                <a:tc>
                  <a:txBody>
                    <a:bodyPr/>
                    <a:lstStyle/>
                    <a:p>
                      <a:pPr marL="0" marR="0">
                        <a:lnSpc>
                          <a:spcPct val="115000"/>
                        </a:lnSpc>
                        <a:spcBef>
                          <a:spcPts val="0"/>
                        </a:spcBef>
                        <a:spcAft>
                          <a:spcPts val="0"/>
                        </a:spcAft>
                      </a:pPr>
                      <a:r>
                        <a:rPr lang="en-US" sz="1100" dirty="0">
                          <a:latin typeface="Calibri"/>
                          <a:ea typeface="Calibri"/>
                          <a:cs typeface="Times New Roman"/>
                        </a:rPr>
                        <a:t>Disrespect</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Arguing, talking back or socially rude interaction with peers or adults</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pPr algn="ctr"/>
            <a:r>
              <a:rPr lang="en-US" dirty="0" smtClean="0"/>
              <a:t>Our BEHAVIOR DEFINITIONS</a:t>
            </a:r>
            <a:endParaRPr lang="en-US" dirty="0"/>
          </a:p>
        </p:txBody>
      </p:sp>
      <p:sp>
        <p:nvSpPr>
          <p:cNvPr id="4" name="TextBox 3"/>
          <p:cNvSpPr txBox="1"/>
          <p:nvPr/>
        </p:nvSpPr>
        <p:spPr>
          <a:xfrm>
            <a:off x="685800" y="1752600"/>
            <a:ext cx="7848600" cy="369332"/>
          </a:xfrm>
          <a:prstGeom prst="rect">
            <a:avLst/>
          </a:prstGeom>
          <a:noFill/>
        </p:spPr>
        <p:txBody>
          <a:bodyPr wrap="square" rtlCol="0">
            <a:spAutoFit/>
          </a:bodyPr>
          <a:lstStyle/>
          <a:p>
            <a:endParaRPr lang="en-US" dirty="0"/>
          </a:p>
        </p:txBody>
      </p:sp>
      <p:sp>
        <p:nvSpPr>
          <p:cNvPr id="27651" name="Rectangle 3"/>
          <p:cNvSpPr>
            <a:spLocks noChangeArrowheads="1"/>
          </p:cNvSpPr>
          <p:nvPr/>
        </p:nvSpPr>
        <p:spPr bwMode="auto">
          <a:xfrm>
            <a:off x="0" y="-209982"/>
            <a:ext cx="184731" cy="8771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r>
            <a:b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b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524000"/>
          <a:ext cx="7898130" cy="2944368"/>
        </p:xfrm>
        <a:graphic>
          <a:graphicData uri="http://schemas.openxmlformats.org/drawingml/2006/table">
            <a:tbl>
              <a:tblPr/>
              <a:tblGrid>
                <a:gridCol w="2026920"/>
                <a:gridCol w="2026920"/>
                <a:gridCol w="3844290"/>
              </a:tblGrid>
              <a:tr h="0">
                <a:tc>
                  <a:txBody>
                    <a:bodyPr/>
                    <a:lstStyle/>
                    <a:p>
                      <a:pPr marL="0" marR="0">
                        <a:lnSpc>
                          <a:spcPct val="115000"/>
                        </a:lnSpc>
                        <a:spcBef>
                          <a:spcPts val="0"/>
                        </a:spcBef>
                        <a:spcAft>
                          <a:spcPts val="0"/>
                        </a:spcAft>
                      </a:pPr>
                      <a:r>
                        <a:rPr lang="en-US" sz="1200" dirty="0">
                          <a:latin typeface="Calibri"/>
                          <a:ea typeface="Calibri"/>
                          <a:cs typeface="Times New Roman"/>
                        </a:rPr>
                        <a:t>Disruption Learning</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Calibri"/>
                          <a:cs typeface="Times New Roman"/>
                        </a:rPr>
                        <a:t>Disruption of learning by throwing objects, excessive talking making other noises, out of seat, etc.</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dirty="0">
                          <a:latin typeface="Calibri"/>
                          <a:ea typeface="Calibri"/>
                          <a:cs typeface="Times New Roman"/>
                        </a:rPr>
                        <a:t>Not Following Directions</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Calibri"/>
                          <a:cs typeface="Times New Roman"/>
                        </a:rPr>
                        <a:t>Refusal to follow directions or comply with class or school rules</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dirty="0">
                          <a:latin typeface="Calibri"/>
                          <a:ea typeface="Calibri"/>
                          <a:cs typeface="Times New Roman"/>
                        </a:rPr>
                        <a:t>Refusal to work</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Calibri"/>
                          <a:cs typeface="Times New Roman"/>
                        </a:rPr>
                        <a:t>Refusal to complete assigned work or actively participate in class activities</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dirty="0">
                          <a:latin typeface="Calibri"/>
                          <a:ea typeface="Calibri"/>
                          <a:cs typeface="Times New Roman"/>
                        </a:rPr>
                        <a:t>Property Theft, Misuse, or Damage</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Calibri"/>
                          <a:cs typeface="Times New Roman"/>
                        </a:rPr>
                        <a:t>Theft or inappropriate use of school or other’s property that results in destruction, damage, or loss</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dirty="0">
                          <a:latin typeface="Calibri"/>
                          <a:ea typeface="Calibri"/>
                          <a:cs typeface="Times New Roman"/>
                        </a:rPr>
                        <a:t>Cheating</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Calibri"/>
                          <a:cs typeface="Times New Roman"/>
                        </a:rPr>
                        <a:t>Viewing and/or using the answers or work of another student with the intent to use it as their own work</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dirty="0">
                          <a:latin typeface="Calibri"/>
                          <a:ea typeface="Calibri"/>
                          <a:cs typeface="Times New Roman"/>
                        </a:rPr>
                        <a:t>Lying</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Calibri"/>
                          <a:cs typeface="Times New Roman"/>
                        </a:rPr>
                        <a:t>Communication of information that is untrue with the intent to avoid a consequence or gain a reward</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dirty="0">
                          <a:latin typeface="Calibri"/>
                          <a:ea typeface="Calibri"/>
                          <a:cs typeface="Times New Roman"/>
                        </a:rPr>
                        <a:t>Other</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Calibri"/>
                          <a:cs typeface="Times New Roman"/>
                        </a:rPr>
                        <a:t>Possession of a weapon</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Calibri"/>
                          <a:cs typeface="Times New Roman"/>
                        </a:rPr>
                        <a:t>Possession or use of knives, guns, or objects capable of causing injury or physical harm</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normAutofit/>
          </a:bodyPr>
          <a:lstStyle/>
          <a:p>
            <a:pPr algn="ctr"/>
            <a:r>
              <a:rPr lang="en-US" dirty="0" smtClean="0"/>
              <a:t>Our BEHAVIOR DEFINITION</a:t>
            </a:r>
            <a:br>
              <a:rPr lang="en-US" dirty="0" smtClean="0"/>
            </a:br>
            <a:r>
              <a:rPr lang="en-US" sz="1200" dirty="0" smtClean="0"/>
              <a:t>  Continued</a:t>
            </a:r>
            <a:endParaRPr lang="en-US" dirty="0"/>
          </a:p>
        </p:txBody>
      </p:sp>
      <p:sp>
        <p:nvSpPr>
          <p:cNvPr id="4" name="TextBox 3"/>
          <p:cNvSpPr txBox="1"/>
          <p:nvPr/>
        </p:nvSpPr>
        <p:spPr>
          <a:xfrm>
            <a:off x="685800" y="1752600"/>
            <a:ext cx="7772400" cy="369332"/>
          </a:xfrm>
          <a:prstGeom prst="rect">
            <a:avLst/>
          </a:prstGeom>
          <a:noFill/>
        </p:spPr>
        <p:txBody>
          <a:bodyPr wrap="square" rtlCol="0">
            <a:spAutoFit/>
          </a:bodyPr>
          <a:lstStyle/>
          <a:p>
            <a:endParaRPr lang="en-US" dirty="0"/>
          </a:p>
        </p:txBody>
      </p:sp>
      <p:sp>
        <p:nvSpPr>
          <p:cNvPr id="7" name="TextBox 6"/>
          <p:cNvSpPr txBox="1"/>
          <p:nvPr/>
        </p:nvSpPr>
        <p:spPr>
          <a:xfrm>
            <a:off x="1066800" y="4876800"/>
            <a:ext cx="6934200" cy="523220"/>
          </a:xfrm>
          <a:prstGeom prst="rect">
            <a:avLst/>
          </a:prstGeom>
          <a:noFill/>
        </p:spPr>
        <p:txBody>
          <a:bodyPr wrap="square" rtlCol="0">
            <a:spAutoFit/>
          </a:bodyPr>
          <a:lstStyle/>
          <a:p>
            <a:r>
              <a:rPr lang="en-US" sz="1400" i="1" dirty="0" smtClean="0"/>
              <a:t>Students may be sent to the office for other behaviors if the problem is ongoing or at the teacher’s discretion.</a:t>
            </a:r>
            <a:endParaRPr lang="en-US" sz="1400" i="1" dirty="0"/>
          </a:p>
        </p:txBody>
      </p:sp>
      <p:pic>
        <p:nvPicPr>
          <p:cNvPr id="28674" name="Picture 2" descr="C:\Documents and Settings\STinich.MIDWAYK12\Local Settings\Temporary Internet Files\Content.IE5\HJQV9K2Z\MC900234118[1].wmf"/>
          <p:cNvPicPr>
            <a:picLocks noChangeAspect="1" noChangeArrowheads="1"/>
          </p:cNvPicPr>
          <p:nvPr/>
        </p:nvPicPr>
        <p:blipFill>
          <a:blip r:embed="rId2" cstate="print"/>
          <a:srcRect/>
          <a:stretch>
            <a:fillRect/>
          </a:stretch>
        </p:blipFill>
        <p:spPr bwMode="auto">
          <a:xfrm>
            <a:off x="7162800" y="5283858"/>
            <a:ext cx="1703560" cy="12328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705200" y="1368879"/>
          <a:ext cx="5733600" cy="4750480"/>
        </p:xfrm>
        <a:graphic>
          <a:graphicData uri="http://schemas.openxmlformats.org/drawingml/2006/table">
            <a:tbl>
              <a:tblPr/>
              <a:tblGrid>
                <a:gridCol w="382240"/>
                <a:gridCol w="382240"/>
                <a:gridCol w="382240"/>
                <a:gridCol w="382240"/>
                <a:gridCol w="382240"/>
                <a:gridCol w="382240"/>
                <a:gridCol w="382240"/>
                <a:gridCol w="382240"/>
                <a:gridCol w="382240"/>
                <a:gridCol w="382240"/>
                <a:gridCol w="382240"/>
                <a:gridCol w="382240"/>
                <a:gridCol w="382240"/>
                <a:gridCol w="382240"/>
                <a:gridCol w="382240"/>
              </a:tblGrid>
              <a:tr h="254429">
                <a:tc gridSpan="15">
                  <a:txBody>
                    <a:bodyPr/>
                    <a:lstStyle/>
                    <a:p>
                      <a:pPr algn="ctr" fontAlgn="ctr"/>
                      <a:r>
                        <a:rPr lang="en-US" sz="1600" b="0" i="0" u="none" strike="noStrike" dirty="0">
                          <a:solidFill>
                            <a:srgbClr val="000000"/>
                          </a:solidFill>
                          <a:latin typeface="Calibri"/>
                        </a:rPr>
                        <a:t>S</a:t>
                      </a:r>
                      <a:r>
                        <a:rPr lang="en-US" sz="1300" b="0" i="0" u="none" strike="noStrike" dirty="0">
                          <a:solidFill>
                            <a:srgbClr val="000000"/>
                          </a:solidFill>
                          <a:latin typeface="Calibri"/>
                        </a:rPr>
                        <a:t>CHOOL </a:t>
                      </a:r>
                      <a:r>
                        <a:rPr lang="en-US" sz="1600" b="0" i="0" u="none" strike="noStrike" dirty="0">
                          <a:solidFill>
                            <a:srgbClr val="000000"/>
                          </a:solidFill>
                          <a:latin typeface="Calibri"/>
                        </a:rPr>
                        <a:t>W</a:t>
                      </a:r>
                      <a:r>
                        <a:rPr lang="en-US" sz="1300" b="0" i="0" u="none" strike="noStrike" dirty="0">
                          <a:solidFill>
                            <a:srgbClr val="000000"/>
                          </a:solidFill>
                          <a:latin typeface="Calibri"/>
                        </a:rPr>
                        <a:t>IDE </a:t>
                      </a:r>
                      <a:r>
                        <a:rPr lang="en-US" sz="1600" b="0" i="0" u="none" strike="noStrike" dirty="0">
                          <a:solidFill>
                            <a:srgbClr val="000000"/>
                          </a:solidFill>
                          <a:latin typeface="Calibri"/>
                        </a:rPr>
                        <a:t>P</a:t>
                      </a:r>
                      <a:r>
                        <a:rPr lang="en-US" sz="1300" b="0" i="0" u="none" strike="noStrike" dirty="0">
                          <a:solidFill>
                            <a:srgbClr val="000000"/>
                          </a:solidFill>
                          <a:latin typeface="Calibri"/>
                        </a:rPr>
                        <a:t>OSITIVE </a:t>
                      </a:r>
                      <a:r>
                        <a:rPr lang="en-US" sz="1600" b="0" i="0" u="none" strike="noStrike" dirty="0">
                          <a:solidFill>
                            <a:srgbClr val="000000"/>
                          </a:solidFill>
                          <a:latin typeface="Calibri"/>
                        </a:rPr>
                        <a:t>B</a:t>
                      </a:r>
                      <a:r>
                        <a:rPr lang="en-US" sz="1300" b="0" i="0" u="none" strike="noStrike" dirty="0">
                          <a:solidFill>
                            <a:srgbClr val="000000"/>
                          </a:solidFill>
                          <a:latin typeface="Calibri"/>
                        </a:rPr>
                        <a:t>EHAVIOR </a:t>
                      </a:r>
                      <a:r>
                        <a:rPr lang="en-US" sz="1600" b="0" i="0" u="none" strike="noStrike" dirty="0">
                          <a:solidFill>
                            <a:srgbClr val="000000"/>
                          </a:solidFill>
                          <a:latin typeface="Calibri"/>
                        </a:rPr>
                        <a:t>S</a:t>
                      </a:r>
                      <a:r>
                        <a:rPr lang="en-US" sz="1300" b="0" i="0" u="none" strike="noStrike" dirty="0">
                          <a:solidFill>
                            <a:srgbClr val="000000"/>
                          </a:solidFill>
                          <a:latin typeface="Calibri"/>
                        </a:rPr>
                        <a:t>UPPORT</a:t>
                      </a:r>
                      <a:endParaRPr lang="en-US" sz="1600" b="0" i="0" u="none" strike="noStrike" dirty="0">
                        <a:solidFill>
                          <a:srgbClr val="000000"/>
                        </a:solidFill>
                        <a:latin typeface="Calibri"/>
                      </a:endParaRPr>
                    </a:p>
                  </a:txBody>
                  <a:tcPr marL="5973" marR="5973" marT="5973"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7230">
                <a:tc gridSpan="15">
                  <a:txBody>
                    <a:bodyPr/>
                    <a:lstStyle/>
                    <a:p>
                      <a:pPr algn="ctr" fontAlgn="ctr"/>
                      <a:r>
                        <a:rPr lang="en-US" sz="1000" b="0" i="0" u="sng" strike="noStrike" dirty="0">
                          <a:solidFill>
                            <a:srgbClr val="000000"/>
                          </a:solidFill>
                          <a:latin typeface="Calibri"/>
                        </a:rPr>
                        <a:t>O</a:t>
                      </a:r>
                      <a:r>
                        <a:rPr lang="en-US" sz="1000" b="0" i="0" u="none" strike="noStrike" dirty="0">
                          <a:solidFill>
                            <a:srgbClr val="000000"/>
                          </a:solidFill>
                          <a:latin typeface="Calibri"/>
                        </a:rPr>
                        <a:t>ffice </a:t>
                      </a:r>
                      <a:r>
                        <a:rPr lang="en-US" sz="1000" b="0" i="0" u="sng" strike="noStrike" dirty="0">
                          <a:solidFill>
                            <a:srgbClr val="000000"/>
                          </a:solidFill>
                          <a:latin typeface="Calibri"/>
                        </a:rPr>
                        <a:t>D</a:t>
                      </a:r>
                      <a:r>
                        <a:rPr lang="en-US" sz="1000" b="0" i="0" u="none" strike="noStrike" dirty="0">
                          <a:solidFill>
                            <a:srgbClr val="000000"/>
                          </a:solidFill>
                          <a:latin typeface="Calibri"/>
                        </a:rPr>
                        <a:t>iscipline </a:t>
                      </a:r>
                      <a:r>
                        <a:rPr lang="en-US" sz="1000" b="0" i="0" u="sng" strike="noStrike" dirty="0">
                          <a:solidFill>
                            <a:srgbClr val="000000"/>
                          </a:solidFill>
                          <a:latin typeface="Calibri"/>
                        </a:rPr>
                        <a:t>R</a:t>
                      </a:r>
                      <a:r>
                        <a:rPr lang="en-US" sz="1000" b="0" i="0" u="none" strike="noStrike" dirty="0">
                          <a:solidFill>
                            <a:srgbClr val="000000"/>
                          </a:solidFill>
                          <a:latin typeface="Calibri"/>
                        </a:rPr>
                        <a:t>eferral</a:t>
                      </a:r>
                      <a:endParaRPr lang="en-US" sz="1000" b="0" i="0" u="sng" strike="noStrike" dirty="0">
                        <a:solidFill>
                          <a:srgbClr val="000000"/>
                        </a:solidFill>
                        <a:latin typeface="Calibri"/>
                      </a:endParaRPr>
                    </a:p>
                  </a:txBody>
                  <a:tcPr marL="5973" marR="5973" marT="5973"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3203">
                <a:tc gridSpan="15">
                  <a:txBody>
                    <a:bodyPr/>
                    <a:lstStyle/>
                    <a:p>
                      <a:pPr algn="l" fontAlgn="ctr"/>
                      <a:r>
                        <a:rPr lang="en-US" sz="700" b="0" i="0" u="none" strike="noStrike" dirty="0">
                          <a:solidFill>
                            <a:srgbClr val="000000"/>
                          </a:solidFill>
                          <a:latin typeface="Calibri"/>
                        </a:rPr>
                        <a:t>Name: _________________________________________________ Grade: ________ Date: ________ 1st Time: ________ IEP: ________ BIP: ________</a:t>
                      </a:r>
                    </a:p>
                  </a:txBody>
                  <a:tcPr marL="5973" marR="5973" marT="5973"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175">
                <a:tc gridSpan="15">
                  <a:txBody>
                    <a:bodyPr/>
                    <a:lstStyle/>
                    <a:p>
                      <a:pPr algn="l" fontAlgn="ctr"/>
                      <a:r>
                        <a:rPr lang="en-US" sz="700" b="0" i="0" u="none" strike="noStrike" dirty="0">
                          <a:solidFill>
                            <a:srgbClr val="000000"/>
                          </a:solidFill>
                          <a:latin typeface="Calibri"/>
                        </a:rPr>
                        <a:t>Classroom Teacher: _________________________________________ Referring Teacher: ___________________________________ CTR: __________</a:t>
                      </a:r>
                    </a:p>
                  </a:txBody>
                  <a:tcPr marL="5973" marR="5973" marT="5973"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9450">
                <a:tc>
                  <a:txBody>
                    <a:bodyPr/>
                    <a:lstStyle/>
                    <a:p>
                      <a:pPr algn="l" fontAlgn="b"/>
                      <a:endParaRPr lang="en-US" sz="7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5973" marR="5973" marT="5973" marB="0" anchor="b">
                    <a:lnL>
                      <a:noFill/>
                    </a:lnL>
                    <a:lnR>
                      <a:noFill/>
                    </a:lnR>
                    <a:lnT>
                      <a:noFill/>
                    </a:lnT>
                    <a:lnB>
                      <a:noFill/>
                    </a:lnB>
                  </a:tcPr>
                </a:tc>
                <a:tc gridSpan="2">
                  <a:txBody>
                    <a:bodyPr/>
                    <a:lstStyle/>
                    <a:p>
                      <a:pPr algn="l" fontAlgn="b"/>
                      <a:r>
                        <a:rPr lang="en-US" sz="500" b="0" i="0" u="none" strike="noStrike" dirty="0">
                          <a:solidFill>
                            <a:srgbClr val="000000"/>
                          </a:solidFill>
                          <a:latin typeface="Calibri"/>
                        </a:rPr>
                        <a:t>Classroom Teacher Review</a:t>
                      </a:r>
                    </a:p>
                  </a:txBody>
                  <a:tcPr marL="5973" marR="5973" marT="5973" marB="0" anchor="b">
                    <a:lnL>
                      <a:noFill/>
                    </a:lnL>
                    <a:lnR>
                      <a:noFill/>
                    </a:lnR>
                    <a:lnT>
                      <a:noFill/>
                    </a:lnT>
                    <a:lnB>
                      <a:noFill/>
                    </a:lnB>
                  </a:tcPr>
                </a:tc>
                <a:tc hMerge="1">
                  <a:txBody>
                    <a:bodyPr/>
                    <a:lstStyle/>
                    <a:p>
                      <a:endParaRPr lang="en-US"/>
                    </a:p>
                  </a:txBody>
                  <a:tcPr/>
                </a:tc>
                <a:tc gridSpan="2">
                  <a:txBody>
                    <a:bodyPr/>
                    <a:lstStyle/>
                    <a:p>
                      <a:pPr algn="l" fontAlgn="b"/>
                      <a:endParaRPr lang="en-US" sz="500" b="0" i="0" u="none" strike="noStrike" dirty="0">
                        <a:solidFill>
                          <a:srgbClr val="000000"/>
                        </a:solidFill>
                        <a:latin typeface="Calibri"/>
                      </a:endParaRPr>
                    </a:p>
                  </a:txBody>
                  <a:tcPr marL="5973" marR="5973" marT="5973" marB="0" anchor="b">
                    <a:lnL>
                      <a:noFill/>
                    </a:lnL>
                    <a:lnR>
                      <a:noFill/>
                    </a:lnR>
                    <a:lnT>
                      <a:noFill/>
                    </a:lnT>
                    <a:lnB>
                      <a:noFill/>
                    </a:lnB>
                  </a:tcPr>
                </a:tc>
                <a:tc hMerge="1">
                  <a:txBody>
                    <a:bodyPr/>
                    <a:lstStyle/>
                    <a:p>
                      <a:endParaRPr lang="en-US"/>
                    </a:p>
                  </a:txBody>
                  <a:tcPr/>
                </a:tc>
              </a:tr>
              <a:tr h="119450">
                <a:tc>
                  <a:txBody>
                    <a:bodyPr/>
                    <a:lstStyle/>
                    <a:p>
                      <a:pPr algn="l" fontAlgn="b"/>
                      <a:r>
                        <a:rPr lang="en-US" sz="600" b="1" i="0" u="none" strike="noStrike" dirty="0">
                          <a:solidFill>
                            <a:srgbClr val="000000"/>
                          </a:solidFill>
                          <a:latin typeface="Calibri"/>
                        </a:rPr>
                        <a:t>Location: </a:t>
                      </a:r>
                    </a:p>
                  </a:txBody>
                  <a:tcPr marL="5973" marR="5973" marT="5973" marB="0" anchor="b">
                    <a:lnL>
                      <a:noFill/>
                    </a:lnL>
                    <a:lnR>
                      <a:noFill/>
                    </a:lnR>
                    <a:lnT>
                      <a:noFill/>
                    </a:lnT>
                    <a:lnB>
                      <a:noFill/>
                    </a:lnB>
                  </a:tcPr>
                </a:tc>
                <a:tc>
                  <a:txBody>
                    <a:bodyPr/>
                    <a:lstStyle/>
                    <a:p>
                      <a:pPr algn="l" fontAlgn="b"/>
                      <a:endParaRPr lang="en-US" sz="600" b="1"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2">
                  <a:txBody>
                    <a:bodyPr/>
                    <a:lstStyle/>
                    <a:p>
                      <a:pPr algn="l" fontAlgn="b"/>
                      <a:r>
                        <a:rPr lang="en-US" sz="600" b="1" i="0" u="none" strike="noStrike" dirty="0">
                          <a:solidFill>
                            <a:srgbClr val="000000"/>
                          </a:solidFill>
                          <a:latin typeface="Calibri"/>
                        </a:rPr>
                        <a:t>Problem Behavior: </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2">
                  <a:txBody>
                    <a:bodyPr/>
                    <a:lstStyle/>
                    <a:p>
                      <a:pPr algn="l" fontAlgn="b"/>
                      <a:r>
                        <a:rPr lang="en-US" sz="600" b="1" i="0" u="none" strike="noStrike" dirty="0">
                          <a:solidFill>
                            <a:srgbClr val="000000"/>
                          </a:solidFill>
                          <a:latin typeface="Calibri"/>
                        </a:rPr>
                        <a:t>Possible Motivation: </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2">
                  <a:txBody>
                    <a:bodyPr/>
                    <a:lstStyle/>
                    <a:p>
                      <a:pPr algn="l" fontAlgn="b"/>
                      <a:r>
                        <a:rPr lang="en-US" sz="600" b="1" i="0" u="none" strike="noStrike" dirty="0">
                          <a:solidFill>
                            <a:srgbClr val="000000"/>
                          </a:solidFill>
                          <a:latin typeface="Calibri"/>
                        </a:rPr>
                        <a:t>Action Taken: </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gridSpan="2">
                  <a:txBody>
                    <a:bodyPr/>
                    <a:lstStyle/>
                    <a:p>
                      <a:pPr algn="l" fontAlgn="b"/>
                      <a:r>
                        <a:rPr lang="en-US" sz="600" b="0" i="0" u="none" strike="noStrike" dirty="0">
                          <a:solidFill>
                            <a:srgbClr val="000000"/>
                          </a:solidFill>
                          <a:latin typeface="Calibri"/>
                        </a:rPr>
                        <a:t>___ Classroom</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r>
                        <a:rPr lang="en-US" sz="600" b="0" i="1" u="sng" strike="noStrike" dirty="0">
                          <a:solidFill>
                            <a:srgbClr val="000000"/>
                          </a:solidFill>
                          <a:latin typeface="Calibri"/>
                        </a:rPr>
                        <a:t>Minor: </a:t>
                      </a: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3">
                  <a:txBody>
                    <a:bodyPr/>
                    <a:lstStyle/>
                    <a:p>
                      <a:pPr algn="l" fontAlgn="b"/>
                      <a:r>
                        <a:rPr lang="en-US" sz="600" b="0" i="0" u="none" strike="noStrike" dirty="0">
                          <a:solidFill>
                            <a:srgbClr val="000000"/>
                          </a:solidFill>
                          <a:latin typeface="Calibri"/>
                        </a:rPr>
                        <a:t>___ Obtain Peer Attention</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gridSpan="2">
                  <a:txBody>
                    <a:bodyPr/>
                    <a:lstStyle/>
                    <a:p>
                      <a:pPr algn="l" fontAlgn="b"/>
                      <a:r>
                        <a:rPr lang="en-US" sz="600" b="0" i="0" u="none" strike="noStrike" dirty="0">
                          <a:solidFill>
                            <a:srgbClr val="000000"/>
                          </a:solidFill>
                          <a:latin typeface="Calibri"/>
                        </a:rPr>
                        <a:t>___ Time in Office</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gridSpan="2">
                  <a:txBody>
                    <a:bodyPr/>
                    <a:lstStyle/>
                    <a:p>
                      <a:pPr algn="l" fontAlgn="b"/>
                      <a:r>
                        <a:rPr lang="en-US" sz="600" b="0" i="0" u="none" strike="noStrike" dirty="0">
                          <a:solidFill>
                            <a:srgbClr val="000000"/>
                          </a:solidFill>
                          <a:latin typeface="Calibri"/>
                        </a:rPr>
                        <a:t>___ Playground</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3">
                  <a:txBody>
                    <a:bodyPr/>
                    <a:lstStyle/>
                    <a:p>
                      <a:pPr algn="l" fontAlgn="b"/>
                      <a:r>
                        <a:rPr lang="en-US" sz="600" b="0" i="0" u="none" strike="noStrike" dirty="0">
                          <a:solidFill>
                            <a:srgbClr val="000000"/>
                          </a:solidFill>
                          <a:latin typeface="Calibri"/>
                        </a:rPr>
                        <a:t>___ Inappropriate Language</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3">
                  <a:txBody>
                    <a:bodyPr/>
                    <a:lstStyle/>
                    <a:p>
                      <a:pPr algn="l" fontAlgn="b"/>
                      <a:r>
                        <a:rPr lang="en-US" sz="600" b="0" i="0" u="none" strike="noStrike" dirty="0">
                          <a:solidFill>
                            <a:srgbClr val="000000"/>
                          </a:solidFill>
                          <a:latin typeface="Calibri"/>
                        </a:rPr>
                        <a:t>___ Obtain Adult Attention</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gridSpan="2">
                  <a:txBody>
                    <a:bodyPr/>
                    <a:lstStyle/>
                    <a:p>
                      <a:pPr algn="l" fontAlgn="b"/>
                      <a:r>
                        <a:rPr lang="en-US" sz="600" b="0" i="0" u="none" strike="noStrike" dirty="0">
                          <a:solidFill>
                            <a:srgbClr val="000000"/>
                          </a:solidFill>
                          <a:latin typeface="Calibri"/>
                        </a:rPr>
                        <a:t>___ Loss of </a:t>
                      </a:r>
                      <a:r>
                        <a:rPr lang="en-US" sz="600" b="0" i="0" u="none" strike="noStrike" dirty="0" smtClean="0">
                          <a:solidFill>
                            <a:srgbClr val="000000"/>
                          </a:solidFill>
                          <a:latin typeface="Calibri"/>
                        </a:rPr>
                        <a:t>Privileges</a:t>
                      </a:r>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gridSpan="2">
                  <a:txBody>
                    <a:bodyPr/>
                    <a:lstStyle/>
                    <a:p>
                      <a:pPr algn="l" fontAlgn="b"/>
                      <a:r>
                        <a:rPr lang="en-US" sz="600" b="0" i="0" u="none" strike="noStrike" dirty="0">
                          <a:solidFill>
                            <a:srgbClr val="000000"/>
                          </a:solidFill>
                          <a:latin typeface="Calibri"/>
                        </a:rPr>
                        <a:t>___ Hallway</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3">
                  <a:txBody>
                    <a:bodyPr/>
                    <a:lstStyle/>
                    <a:p>
                      <a:pPr algn="l" fontAlgn="b"/>
                      <a:r>
                        <a:rPr lang="en-US" sz="600" b="0" i="0" u="none" strike="noStrike" dirty="0">
                          <a:solidFill>
                            <a:srgbClr val="000000"/>
                          </a:solidFill>
                          <a:latin typeface="Calibri"/>
                        </a:rPr>
                        <a:t>___ </a:t>
                      </a:r>
                      <a:r>
                        <a:rPr lang="en-US" sz="600" b="0" i="0" u="none" strike="noStrike" dirty="0" smtClean="0">
                          <a:solidFill>
                            <a:srgbClr val="000000"/>
                          </a:solidFill>
                          <a:latin typeface="Calibri"/>
                        </a:rPr>
                        <a:t>Physical </a:t>
                      </a:r>
                      <a:r>
                        <a:rPr lang="en-US" sz="600" b="0" i="0" u="none" strike="noStrike" dirty="0">
                          <a:solidFill>
                            <a:srgbClr val="000000"/>
                          </a:solidFill>
                          <a:latin typeface="Calibri"/>
                        </a:rPr>
                        <a:t>Contact/Aggression</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2">
                  <a:txBody>
                    <a:bodyPr/>
                    <a:lstStyle/>
                    <a:p>
                      <a:pPr algn="l" fontAlgn="b"/>
                      <a:r>
                        <a:rPr lang="en-US" sz="600" b="0" i="0" u="none" strike="noStrike" dirty="0">
                          <a:solidFill>
                            <a:srgbClr val="000000"/>
                          </a:solidFill>
                          <a:latin typeface="Calibri"/>
                        </a:rPr>
                        <a:t>___ Obtain Item(s)</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2">
                  <a:txBody>
                    <a:bodyPr/>
                    <a:lstStyle/>
                    <a:p>
                      <a:pPr algn="l" fontAlgn="b"/>
                      <a:r>
                        <a:rPr lang="en-US" sz="600" b="0" i="0" u="none" strike="noStrike" dirty="0">
                          <a:solidFill>
                            <a:srgbClr val="000000"/>
                          </a:solidFill>
                          <a:latin typeface="Calibri"/>
                        </a:rPr>
                        <a:t>___ Parent Contact</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gridSpan="2">
                  <a:txBody>
                    <a:bodyPr/>
                    <a:lstStyle/>
                    <a:p>
                      <a:pPr algn="l" fontAlgn="b"/>
                      <a:r>
                        <a:rPr lang="en-US" sz="600" b="0" i="0" u="none" strike="noStrike" dirty="0">
                          <a:solidFill>
                            <a:srgbClr val="000000"/>
                          </a:solidFill>
                          <a:latin typeface="Calibri"/>
                        </a:rPr>
                        <a:t>___ Cafeteria</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4">
                  <a:txBody>
                    <a:bodyPr/>
                    <a:lstStyle/>
                    <a:p>
                      <a:pPr algn="l" fontAlgn="b"/>
                      <a:r>
                        <a:rPr lang="en-US" sz="600" b="0" i="0" u="none" strike="noStrike" dirty="0">
                          <a:solidFill>
                            <a:srgbClr val="000000"/>
                          </a:solidFill>
                          <a:latin typeface="Calibri"/>
                        </a:rPr>
                        <a:t>___ Defiance/Disrespect/Non-Compliance</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l" fontAlgn="b"/>
                      <a:r>
                        <a:rPr lang="en-US" sz="600" b="0" i="0" u="none" strike="noStrike" dirty="0">
                          <a:solidFill>
                            <a:srgbClr val="000000"/>
                          </a:solidFill>
                          <a:latin typeface="Calibri"/>
                        </a:rPr>
                        <a:t>___ Avoid Activities/Tasks</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gridSpan="3">
                  <a:txBody>
                    <a:bodyPr/>
                    <a:lstStyle/>
                    <a:p>
                      <a:pPr algn="l" fontAlgn="b"/>
                      <a:r>
                        <a:rPr lang="en-US" sz="600" b="0" i="0" u="none" strike="noStrike" dirty="0">
                          <a:solidFill>
                            <a:srgbClr val="000000"/>
                          </a:solidFill>
                          <a:latin typeface="Calibri"/>
                        </a:rPr>
                        <a:t>        By Teacher        By Principal</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gridSpan="2">
                  <a:txBody>
                    <a:bodyPr/>
                    <a:lstStyle/>
                    <a:p>
                      <a:pPr algn="l" fontAlgn="b"/>
                      <a:r>
                        <a:rPr lang="en-US" sz="600" b="0" i="0" u="none" strike="noStrike" dirty="0">
                          <a:solidFill>
                            <a:srgbClr val="000000"/>
                          </a:solidFill>
                          <a:latin typeface="Calibri"/>
                        </a:rPr>
                        <a:t>___ Bathroom</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2">
                  <a:txBody>
                    <a:bodyPr/>
                    <a:lstStyle/>
                    <a:p>
                      <a:pPr algn="l" fontAlgn="b"/>
                      <a:r>
                        <a:rPr lang="en-US" sz="600" b="0" i="0" u="none" strike="noStrike" dirty="0">
                          <a:solidFill>
                            <a:srgbClr val="000000"/>
                          </a:solidFill>
                          <a:latin typeface="Calibri"/>
                        </a:rPr>
                        <a:t>___ Disruption</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2">
                  <a:txBody>
                    <a:bodyPr/>
                    <a:lstStyle/>
                    <a:p>
                      <a:pPr algn="l" fontAlgn="b"/>
                      <a:r>
                        <a:rPr lang="en-US" sz="600" b="0" i="0" u="none" strike="noStrike" dirty="0">
                          <a:solidFill>
                            <a:srgbClr val="000000"/>
                          </a:solidFill>
                          <a:latin typeface="Calibri"/>
                        </a:rPr>
                        <a:t>___ Avoid Peers</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2">
                  <a:txBody>
                    <a:bodyPr/>
                    <a:lstStyle/>
                    <a:p>
                      <a:pPr algn="l" fontAlgn="b"/>
                      <a:r>
                        <a:rPr lang="en-US" sz="600" b="0" i="0" u="none" strike="noStrike" dirty="0">
                          <a:solidFill>
                            <a:srgbClr val="000000"/>
                          </a:solidFill>
                          <a:latin typeface="Calibri"/>
                        </a:rPr>
                        <a:t>___ Community Service</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a:txBody>
                    <a:bodyPr/>
                    <a:lstStyle/>
                    <a:p>
                      <a:pPr algn="l" fontAlgn="b"/>
                      <a:r>
                        <a:rPr lang="en-US" sz="600" b="0" i="0" u="none" strike="noStrike" dirty="0">
                          <a:solidFill>
                            <a:srgbClr val="000000"/>
                          </a:solidFill>
                          <a:latin typeface="Calibri"/>
                        </a:rPr>
                        <a:t>___ Bus</a:t>
                      </a: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3">
                  <a:txBody>
                    <a:bodyPr/>
                    <a:lstStyle/>
                    <a:p>
                      <a:pPr algn="l" fontAlgn="b"/>
                      <a:r>
                        <a:rPr lang="en-US" sz="600" b="0" i="0" u="none" strike="noStrike" dirty="0">
                          <a:solidFill>
                            <a:srgbClr val="000000"/>
                          </a:solidFill>
                          <a:latin typeface="Calibri"/>
                        </a:rPr>
                        <a:t>___ Property Misuse/Damage</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2">
                  <a:txBody>
                    <a:bodyPr/>
                    <a:lstStyle/>
                    <a:p>
                      <a:pPr algn="l" fontAlgn="b"/>
                      <a:r>
                        <a:rPr lang="en-US" sz="600" b="0" i="0" u="none" strike="noStrike" dirty="0">
                          <a:solidFill>
                            <a:srgbClr val="000000"/>
                          </a:solidFill>
                          <a:latin typeface="Calibri"/>
                        </a:rPr>
                        <a:t>___ Avoid Adults</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2">
                  <a:txBody>
                    <a:bodyPr/>
                    <a:lstStyle/>
                    <a:p>
                      <a:pPr algn="l" fontAlgn="b"/>
                      <a:r>
                        <a:rPr lang="en-US" sz="600" b="0" i="0" u="none" strike="noStrike" dirty="0">
                          <a:solidFill>
                            <a:srgbClr val="000000"/>
                          </a:solidFill>
                          <a:latin typeface="Calibri"/>
                        </a:rPr>
                        <a:t>___ Restitution</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gridSpan="3">
                  <a:txBody>
                    <a:bodyPr/>
                    <a:lstStyle/>
                    <a:p>
                      <a:pPr algn="l" fontAlgn="b"/>
                      <a:r>
                        <a:rPr lang="en-US" sz="600" b="0" i="0" u="none" strike="noStrike" dirty="0">
                          <a:solidFill>
                            <a:srgbClr val="000000"/>
                          </a:solidFill>
                          <a:latin typeface="Calibri"/>
                        </a:rPr>
                        <a:t>___ Special __________________</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dirty="0">
                          <a:solidFill>
                            <a:srgbClr val="000000"/>
                          </a:solidFill>
                          <a:latin typeface="Calibri"/>
                        </a:rPr>
                        <a:t>___ Safety</a:t>
                      </a: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2">
                  <a:txBody>
                    <a:bodyPr/>
                    <a:lstStyle/>
                    <a:p>
                      <a:pPr algn="l" fontAlgn="b"/>
                      <a:r>
                        <a:rPr lang="en-US" sz="600" b="0" i="0" u="none" strike="noStrike" dirty="0">
                          <a:solidFill>
                            <a:srgbClr val="000000"/>
                          </a:solidFill>
                          <a:latin typeface="Calibri"/>
                        </a:rPr>
                        <a:t>___ Unknown</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3">
                  <a:txBody>
                    <a:bodyPr/>
                    <a:lstStyle/>
                    <a:p>
                      <a:pPr algn="l" fontAlgn="b"/>
                      <a:r>
                        <a:rPr lang="en-US" sz="600" b="0" i="0" u="none" strike="noStrike" dirty="0">
                          <a:solidFill>
                            <a:srgbClr val="000000"/>
                          </a:solidFill>
                          <a:latin typeface="Calibri"/>
                        </a:rPr>
                        <a:t>___ Individual Instruction</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gridSpan="3">
                  <a:txBody>
                    <a:bodyPr/>
                    <a:lstStyle/>
                    <a:p>
                      <a:pPr algn="l" fontAlgn="b"/>
                      <a:r>
                        <a:rPr lang="en-US" sz="600" b="0" i="0" u="none" strike="noStrike" dirty="0">
                          <a:solidFill>
                            <a:srgbClr val="000000"/>
                          </a:solidFill>
                          <a:latin typeface="Calibri"/>
                        </a:rPr>
                        <a:t>___ Other ____________________</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gridSpan="4">
                  <a:txBody>
                    <a:bodyPr/>
                    <a:lstStyle/>
                    <a:p>
                      <a:pPr algn="l" fontAlgn="b"/>
                      <a:r>
                        <a:rPr lang="en-US" sz="600" b="0" i="0" u="none" strike="noStrike" dirty="0">
                          <a:solidFill>
                            <a:srgbClr val="000000"/>
                          </a:solidFill>
                          <a:latin typeface="Calibri"/>
                        </a:rPr>
                        <a:t>___ Other _________________________</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l" fontAlgn="b"/>
                      <a:r>
                        <a:rPr lang="en-US" sz="600" b="0" i="0" u="none" strike="noStrike" dirty="0">
                          <a:solidFill>
                            <a:srgbClr val="000000"/>
                          </a:solidFill>
                          <a:latin typeface="Calibri"/>
                        </a:rPr>
                        <a:t>___ Other ____________________</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gridSpan="3">
                  <a:txBody>
                    <a:bodyPr/>
                    <a:lstStyle/>
                    <a:p>
                      <a:pPr algn="l" fontAlgn="b"/>
                      <a:r>
                        <a:rPr lang="en-US" sz="600" b="0" i="0" u="none" strike="noStrike" dirty="0">
                          <a:solidFill>
                            <a:srgbClr val="000000"/>
                          </a:solidFill>
                          <a:latin typeface="Calibri"/>
                        </a:rPr>
                        <a:t>___ Conference with Student</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4">
                  <a:txBody>
                    <a:bodyPr/>
                    <a:lstStyle/>
                    <a:p>
                      <a:pPr algn="l" fontAlgn="b"/>
                      <a:r>
                        <a:rPr lang="en-US" sz="600" b="0" i="0" u="none" strike="noStrike" dirty="0">
                          <a:solidFill>
                            <a:srgbClr val="000000"/>
                          </a:solidFill>
                          <a:latin typeface="Calibri"/>
                        </a:rPr>
                        <a:t>2nd Time: __________  3rd Time: __________</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2">
                  <a:txBody>
                    <a:bodyPr/>
                    <a:lstStyle/>
                    <a:p>
                      <a:pPr algn="l" fontAlgn="b"/>
                      <a:r>
                        <a:rPr lang="en-US" sz="600" b="0" i="0" u="none" strike="noStrike" dirty="0">
                          <a:solidFill>
                            <a:srgbClr val="000000"/>
                          </a:solidFill>
                          <a:latin typeface="Calibri"/>
                        </a:rPr>
                        <a:t>___ Bus Suspension</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25423">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3">
                  <a:txBody>
                    <a:bodyPr/>
                    <a:lstStyle/>
                    <a:p>
                      <a:pPr algn="l" fontAlgn="b"/>
                      <a:r>
                        <a:rPr lang="en-US" sz="600" b="0" i="0" u="none" strike="noStrike" dirty="0">
                          <a:solidFill>
                            <a:srgbClr val="000000"/>
                          </a:solidFill>
                          <a:latin typeface="Calibri"/>
                        </a:rPr>
                        <a:t>___ In School Suspension</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31395">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3">
                  <a:txBody>
                    <a:bodyPr/>
                    <a:lstStyle/>
                    <a:p>
                      <a:pPr algn="l" fontAlgn="b"/>
                      <a:r>
                        <a:rPr lang="en-US" sz="600" b="0" i="0" u="none" strike="noStrike" dirty="0">
                          <a:solidFill>
                            <a:srgbClr val="000000"/>
                          </a:solidFill>
                          <a:latin typeface="Calibri"/>
                        </a:rPr>
                        <a:t>___ Out of School Suspension</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gridSpan="2">
                  <a:txBody>
                    <a:bodyPr/>
                    <a:lstStyle/>
                    <a:p>
                      <a:pPr algn="l" fontAlgn="b"/>
                      <a:r>
                        <a:rPr lang="en-US" sz="600" b="1" i="0" u="none" strike="noStrike" dirty="0">
                          <a:solidFill>
                            <a:srgbClr val="000000"/>
                          </a:solidFill>
                          <a:latin typeface="Calibri"/>
                        </a:rPr>
                        <a:t>Others Involved: </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r>
                        <a:rPr lang="en-US" sz="600" b="0" i="1" u="sng" strike="noStrike" dirty="0">
                          <a:solidFill>
                            <a:srgbClr val="000000"/>
                          </a:solidFill>
                          <a:latin typeface="Calibri"/>
                        </a:rPr>
                        <a:t>Major:</a:t>
                      </a: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2">
                  <a:txBody>
                    <a:bodyPr/>
                    <a:lstStyle/>
                    <a:p>
                      <a:pPr algn="l" fontAlgn="b"/>
                      <a:r>
                        <a:rPr lang="en-US" sz="600" b="1" i="0" u="none" strike="noStrike" dirty="0">
                          <a:solidFill>
                            <a:srgbClr val="000000"/>
                          </a:solidFill>
                          <a:latin typeface="Calibri"/>
                        </a:rPr>
                        <a:t>Where Dealt With: </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3">
                  <a:txBody>
                    <a:bodyPr/>
                    <a:lstStyle/>
                    <a:p>
                      <a:pPr algn="l" fontAlgn="b"/>
                      <a:r>
                        <a:rPr lang="en-US" sz="600" b="0" i="0" u="none" strike="noStrike" dirty="0">
                          <a:solidFill>
                            <a:srgbClr val="000000"/>
                          </a:solidFill>
                          <a:latin typeface="Calibri"/>
                        </a:rPr>
                        <a:t>___ Other ______________________</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a:txBody>
                    <a:bodyPr/>
                    <a:lstStyle/>
                    <a:p>
                      <a:pPr algn="l" fontAlgn="b"/>
                      <a:r>
                        <a:rPr lang="en-US" sz="600" b="0" i="0" u="none" strike="noStrike" dirty="0">
                          <a:solidFill>
                            <a:srgbClr val="000000"/>
                          </a:solidFill>
                          <a:latin typeface="Calibri"/>
                        </a:rPr>
                        <a:t>___ None</a:t>
                      </a: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2">
                  <a:txBody>
                    <a:bodyPr/>
                    <a:lstStyle/>
                    <a:p>
                      <a:pPr algn="l" fontAlgn="b"/>
                      <a:r>
                        <a:rPr lang="en-US" sz="600" b="0" i="0" u="none" strike="noStrike" dirty="0">
                          <a:solidFill>
                            <a:srgbClr val="000000"/>
                          </a:solidFill>
                          <a:latin typeface="Calibri"/>
                        </a:rPr>
                        <a:t>___ </a:t>
                      </a:r>
                      <a:r>
                        <a:rPr lang="en-US" sz="600" b="1" i="0" u="none" strike="noStrike" dirty="0">
                          <a:solidFill>
                            <a:srgbClr val="000000"/>
                          </a:solidFill>
                          <a:latin typeface="Calibri"/>
                        </a:rPr>
                        <a:t>3rd Minor</a:t>
                      </a:r>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r>
                        <a:rPr lang="en-US" sz="600" b="0" i="0" u="none" strike="noStrike" dirty="0">
                          <a:solidFill>
                            <a:srgbClr val="000000"/>
                          </a:solidFill>
                          <a:latin typeface="Calibri"/>
                        </a:rPr>
                        <a:t>___ In Class</a:t>
                      </a: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a:txBody>
                    <a:bodyPr/>
                    <a:lstStyle/>
                    <a:p>
                      <a:pPr algn="l" fontAlgn="b"/>
                      <a:r>
                        <a:rPr lang="en-US" sz="600" b="0" i="0" u="none" strike="noStrike" dirty="0">
                          <a:solidFill>
                            <a:srgbClr val="000000"/>
                          </a:solidFill>
                          <a:latin typeface="Calibri"/>
                        </a:rPr>
                        <a:t>___ Peers</a:t>
                      </a: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3">
                  <a:txBody>
                    <a:bodyPr/>
                    <a:lstStyle/>
                    <a:p>
                      <a:pPr algn="l" fontAlgn="b"/>
                      <a:r>
                        <a:rPr lang="en-US" sz="600" b="0" i="0" u="none" strike="noStrike" dirty="0">
                          <a:solidFill>
                            <a:srgbClr val="000000"/>
                          </a:solidFill>
                          <a:latin typeface="Calibri"/>
                        </a:rPr>
                        <a:t>___ Fighting/Physical Aggression</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4">
                  <a:txBody>
                    <a:bodyPr/>
                    <a:lstStyle/>
                    <a:p>
                      <a:pPr algn="l" fontAlgn="b"/>
                      <a:r>
                        <a:rPr lang="en-US" sz="600" b="0" i="0" u="none" strike="noStrike" dirty="0">
                          <a:solidFill>
                            <a:srgbClr val="000000"/>
                          </a:solidFill>
                          <a:latin typeface="Calibri"/>
                        </a:rPr>
                        <a:t>___ In Special _____________________</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a:txBody>
                    <a:bodyPr/>
                    <a:lstStyle/>
                    <a:p>
                      <a:pPr algn="l" fontAlgn="b"/>
                      <a:r>
                        <a:rPr lang="en-US" sz="600" b="0" i="0" u="none" strike="noStrike" dirty="0">
                          <a:solidFill>
                            <a:srgbClr val="000000"/>
                          </a:solidFill>
                          <a:latin typeface="Calibri"/>
                        </a:rPr>
                        <a:t>___ Staff</a:t>
                      </a: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4">
                  <a:txBody>
                    <a:bodyPr/>
                    <a:lstStyle/>
                    <a:p>
                      <a:pPr algn="l" fontAlgn="b"/>
                      <a:r>
                        <a:rPr lang="en-US" sz="600" b="0" i="0" u="none" strike="noStrike" dirty="0">
                          <a:solidFill>
                            <a:srgbClr val="000000"/>
                          </a:solidFill>
                          <a:latin typeface="Calibri"/>
                        </a:rPr>
                        <a:t>___ </a:t>
                      </a:r>
                      <a:r>
                        <a:rPr lang="en-US" sz="600" b="0" i="0" u="none" strike="noStrike" dirty="0" smtClean="0">
                          <a:solidFill>
                            <a:srgbClr val="000000"/>
                          </a:solidFill>
                          <a:latin typeface="Calibri"/>
                        </a:rPr>
                        <a:t>Defiance/Disrespect/Non-Compliance</a:t>
                      </a:r>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fontAlgn="b"/>
                      <a:r>
                        <a:rPr lang="en-US" sz="600" b="0" i="0" u="none" strike="noStrike" dirty="0">
                          <a:solidFill>
                            <a:srgbClr val="000000"/>
                          </a:solidFill>
                          <a:latin typeface="Calibri"/>
                        </a:rPr>
                        <a:t>___ Sent to Safe Seat</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a:txBody>
                    <a:bodyPr/>
                    <a:lstStyle/>
                    <a:p>
                      <a:pPr algn="l" fontAlgn="b"/>
                      <a:r>
                        <a:rPr lang="en-US" sz="600" b="0" i="0" u="none" strike="noStrike" dirty="0">
                          <a:solidFill>
                            <a:srgbClr val="000000"/>
                          </a:solidFill>
                          <a:latin typeface="Calibri"/>
                        </a:rPr>
                        <a:t>___ Teacher</a:t>
                      </a: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2">
                  <a:txBody>
                    <a:bodyPr/>
                    <a:lstStyle/>
                    <a:p>
                      <a:pPr algn="l" fontAlgn="b"/>
                      <a:r>
                        <a:rPr lang="en-US" sz="600" b="0" i="0" u="none" strike="noStrike" dirty="0">
                          <a:solidFill>
                            <a:srgbClr val="000000"/>
                          </a:solidFill>
                          <a:latin typeface="Calibri"/>
                        </a:rPr>
                        <a:t>___ Lying/Cheating</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2">
                  <a:txBody>
                    <a:bodyPr/>
                    <a:lstStyle/>
                    <a:p>
                      <a:pPr algn="l" fontAlgn="b"/>
                      <a:r>
                        <a:rPr lang="en-US" sz="600" b="0" i="0" u="none" strike="noStrike" dirty="0">
                          <a:solidFill>
                            <a:srgbClr val="000000"/>
                          </a:solidFill>
                          <a:latin typeface="Calibri"/>
                        </a:rPr>
                        <a:t>___ Buddy Room</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gridSpan="2">
                  <a:txBody>
                    <a:bodyPr/>
                    <a:lstStyle/>
                    <a:p>
                      <a:pPr algn="l" fontAlgn="b"/>
                      <a:r>
                        <a:rPr lang="en-US" sz="600" b="0" i="0" u="none" strike="noStrike" dirty="0">
                          <a:solidFill>
                            <a:srgbClr val="000000"/>
                          </a:solidFill>
                          <a:latin typeface="Calibri"/>
                        </a:rPr>
                        <a:t>___ Substitute</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3">
                  <a:txBody>
                    <a:bodyPr/>
                    <a:lstStyle/>
                    <a:p>
                      <a:pPr algn="l" fontAlgn="b"/>
                      <a:r>
                        <a:rPr lang="en-US" sz="600" b="0" i="0" u="none" strike="noStrike" dirty="0">
                          <a:solidFill>
                            <a:srgbClr val="000000"/>
                          </a:solidFill>
                          <a:latin typeface="Calibri"/>
                        </a:rPr>
                        <a:t>___ Harassment/Bullying</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2">
                  <a:txBody>
                    <a:bodyPr/>
                    <a:lstStyle/>
                    <a:p>
                      <a:pPr algn="l" fontAlgn="b"/>
                      <a:r>
                        <a:rPr lang="en-US" sz="600" b="0" i="0" u="none" strike="noStrike" dirty="0">
                          <a:solidFill>
                            <a:srgbClr val="000000"/>
                          </a:solidFill>
                          <a:latin typeface="Calibri"/>
                        </a:rPr>
                        <a:t>___ Principal</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gridSpan="2">
                  <a:txBody>
                    <a:bodyPr/>
                    <a:lstStyle/>
                    <a:p>
                      <a:pPr algn="l" fontAlgn="b"/>
                      <a:r>
                        <a:rPr lang="en-US" sz="600" b="0" i="0" u="none" strike="noStrike" dirty="0">
                          <a:solidFill>
                            <a:srgbClr val="000000"/>
                          </a:solidFill>
                          <a:latin typeface="Calibri"/>
                        </a:rPr>
                        <a:t>___ Unknown</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2">
                  <a:txBody>
                    <a:bodyPr/>
                    <a:lstStyle/>
                    <a:p>
                      <a:pPr algn="l" fontAlgn="b"/>
                      <a:r>
                        <a:rPr lang="en-US" sz="600" b="0" i="0" u="none" strike="noStrike" dirty="0">
                          <a:solidFill>
                            <a:srgbClr val="000000"/>
                          </a:solidFill>
                          <a:latin typeface="Calibri"/>
                        </a:rPr>
                        <a:t>___ Disruption</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4">
                  <a:txBody>
                    <a:bodyPr/>
                    <a:lstStyle/>
                    <a:p>
                      <a:pPr algn="l" fontAlgn="b"/>
                      <a:r>
                        <a:rPr lang="en-US" sz="600" b="0" i="0" u="none" strike="noStrike" dirty="0">
                          <a:solidFill>
                            <a:srgbClr val="000000"/>
                          </a:solidFill>
                          <a:latin typeface="Calibri"/>
                        </a:rPr>
                        <a:t>___ Other _________________________</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gridSpan="3">
                  <a:txBody>
                    <a:bodyPr/>
                    <a:lstStyle/>
                    <a:p>
                      <a:pPr algn="l" fontAlgn="b"/>
                      <a:r>
                        <a:rPr lang="en-US" sz="600" b="0" i="0" u="none" strike="noStrike" dirty="0">
                          <a:solidFill>
                            <a:srgbClr val="000000"/>
                          </a:solidFill>
                          <a:latin typeface="Calibri"/>
                        </a:rPr>
                        <a:t>___ Other ___________________</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gridSpan="2">
                  <a:txBody>
                    <a:bodyPr/>
                    <a:lstStyle/>
                    <a:p>
                      <a:pPr algn="l" fontAlgn="b"/>
                      <a:r>
                        <a:rPr lang="en-US" sz="600" b="0" i="0" u="none" strike="noStrike" dirty="0">
                          <a:solidFill>
                            <a:srgbClr val="000000"/>
                          </a:solidFill>
                          <a:latin typeface="Calibri"/>
                        </a:rPr>
                        <a:t>___ Property Damage</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r>
                        <a:rPr lang="en-US" sz="600" b="0" i="0" u="none" strike="noStrike" dirty="0">
                          <a:solidFill>
                            <a:srgbClr val="000000"/>
                          </a:solidFill>
                          <a:latin typeface="Calibri"/>
                        </a:rPr>
                        <a:t>___ Theft</a:t>
                      </a: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3">
                  <a:txBody>
                    <a:bodyPr/>
                    <a:lstStyle/>
                    <a:p>
                      <a:pPr algn="l" fontAlgn="b"/>
                      <a:r>
                        <a:rPr lang="en-US" sz="600" b="0" i="0" u="none" strike="noStrike" dirty="0">
                          <a:solidFill>
                            <a:srgbClr val="000000"/>
                          </a:solidFill>
                          <a:latin typeface="Calibri"/>
                        </a:rPr>
                        <a:t>___ Inappropriate Language</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2">
                  <a:txBody>
                    <a:bodyPr/>
                    <a:lstStyle/>
                    <a:p>
                      <a:pPr algn="l" fontAlgn="b"/>
                      <a:r>
                        <a:rPr lang="en-US" sz="600" b="0" i="0" u="none" strike="noStrike" dirty="0">
                          <a:solidFill>
                            <a:srgbClr val="000000"/>
                          </a:solidFill>
                          <a:latin typeface="Calibri"/>
                        </a:rPr>
                        <a:t>___ Attendance/Tardy</a:t>
                      </a:r>
                    </a:p>
                  </a:txBody>
                  <a:tcPr marL="5973" marR="5973" marT="5973" marB="0" anchor="b">
                    <a:lnL>
                      <a:noFill/>
                    </a:lnL>
                    <a:lnR>
                      <a:noFill/>
                    </a:lnR>
                    <a:lnT>
                      <a:noFill/>
                    </a:lnT>
                    <a:lnB>
                      <a:noFill/>
                    </a:lnB>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r>
                        <a:rPr lang="en-US" sz="600" b="0" i="0" u="none" strike="noStrike" dirty="0">
                          <a:solidFill>
                            <a:srgbClr val="000000"/>
                          </a:solidFill>
                          <a:latin typeface="Calibri"/>
                        </a:rPr>
                        <a:t>___ Safety</a:t>
                      </a: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gridSpan="4">
                  <a:txBody>
                    <a:bodyPr/>
                    <a:lstStyle/>
                    <a:p>
                      <a:pPr algn="l" fontAlgn="b"/>
                      <a:r>
                        <a:rPr lang="en-US" sz="600" b="0" i="0" u="none" strike="noStrike" dirty="0">
                          <a:solidFill>
                            <a:srgbClr val="000000"/>
                          </a:solidFill>
                          <a:latin typeface="Calibri"/>
                        </a:rPr>
                        <a:t>___ Other ________________________________</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91977">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77981">
                <a:tc gridSpan="7">
                  <a:txBody>
                    <a:bodyPr/>
                    <a:lstStyle/>
                    <a:p>
                      <a:pPr algn="l" fontAlgn="b"/>
                      <a:r>
                        <a:rPr lang="en-US" sz="600" b="0" i="0" u="none" strike="noStrike" dirty="0">
                          <a:solidFill>
                            <a:srgbClr val="000000"/>
                          </a:solidFill>
                          <a:latin typeface="Calibri"/>
                        </a:rPr>
                        <a:t>Additional Comments: ___________________________________________________________</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l" fontAlgn="b"/>
                      <a:r>
                        <a:rPr lang="en-US" sz="600" b="0" i="0" u="none" strike="noStrike" dirty="0">
                          <a:solidFill>
                            <a:srgbClr val="000000"/>
                          </a:solidFill>
                          <a:latin typeface="Calibri"/>
                        </a:rPr>
                        <a:t>Principal's Comments: _______________________________________________________________</a:t>
                      </a:r>
                    </a:p>
                  </a:txBody>
                  <a:tcPr marL="5973" marR="5973" marT="597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9450">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a:t>
                      </a:r>
                    </a:p>
                  </a:txBody>
                  <a:tcPr marL="5973" marR="5973" marT="59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a:t>
                      </a:r>
                    </a:p>
                  </a:txBody>
                  <a:tcPr marL="5973" marR="5973" marT="59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a:t>
                      </a:r>
                    </a:p>
                  </a:txBody>
                  <a:tcPr marL="5973" marR="5973" marT="59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a:t>
                      </a:r>
                    </a:p>
                  </a:txBody>
                  <a:tcPr marL="5973" marR="5973" marT="59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a:txBody>
                    <a:bodyPr/>
                    <a:lstStyle/>
                    <a:p>
                      <a:pPr algn="l" fontAlgn="b"/>
                      <a:r>
                        <a:rPr lang="en-US" sz="6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dirty="0">
                        <a:solidFill>
                          <a:srgbClr val="000000"/>
                        </a:solidFill>
                        <a:latin typeface="Calibri"/>
                      </a:endParaRPr>
                    </a:p>
                  </a:txBody>
                  <a:tcPr marL="5973" marR="5973" marT="5973" marB="0" anchor="b">
                    <a:lnL>
                      <a:noFill/>
                    </a:lnL>
                    <a:lnR>
                      <a:noFill/>
                    </a:lnR>
                    <a:lnT>
                      <a:noFill/>
                    </a:lnT>
                    <a:lnB>
                      <a:noFill/>
                    </a:lnB>
                  </a:tcPr>
                </a:tc>
              </a:tr>
              <a:tr h="119450">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5973" marR="5973" marT="59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latin typeface="Calibri"/>
                      </a:endParaRPr>
                    </a:p>
                  </a:txBody>
                  <a:tcPr marL="5973" marR="5973" marT="5973" marB="0" anchor="b">
                    <a:lnL>
                      <a:noFill/>
                    </a:lnL>
                    <a:lnR>
                      <a:noFill/>
                    </a:lnR>
                    <a:lnT>
                      <a:noFill/>
                    </a:lnT>
                    <a:lnB>
                      <a:noFill/>
                    </a:lnB>
                  </a:tcPr>
                </a:tc>
              </a:tr>
            </a:tbl>
          </a:graphicData>
        </a:graphic>
      </p:graphicFrame>
      <p:sp>
        <p:nvSpPr>
          <p:cNvPr id="3" name="Title 2"/>
          <p:cNvSpPr>
            <a:spLocks noGrp="1"/>
          </p:cNvSpPr>
          <p:nvPr>
            <p:ph type="title"/>
          </p:nvPr>
        </p:nvSpPr>
        <p:spPr/>
        <p:txBody>
          <a:bodyPr>
            <a:normAutofit fontScale="90000"/>
          </a:bodyPr>
          <a:lstStyle/>
          <a:p>
            <a:pPr algn="ctr"/>
            <a:r>
              <a:rPr lang="en-US" dirty="0" smtClean="0"/>
              <a:t>Our OFFICE DISCIPLINE REFERRAL FORM</a:t>
            </a:r>
            <a:endParaRPr lang="en-US" dirty="0"/>
          </a:p>
        </p:txBody>
      </p:sp>
      <p:sp>
        <p:nvSpPr>
          <p:cNvPr id="4" name="TextBox 3"/>
          <p:cNvSpPr txBox="1"/>
          <p:nvPr/>
        </p:nvSpPr>
        <p:spPr>
          <a:xfrm>
            <a:off x="609600" y="1676400"/>
            <a:ext cx="7772400" cy="381000"/>
          </a:xfrm>
          <a:prstGeom prst="rect">
            <a:avLst/>
          </a:prstGeom>
          <a:noFill/>
        </p:spPr>
        <p:txBody>
          <a:bodyPr wrap="square" rtlCol="0">
            <a:spAutoFit/>
          </a:bodyPr>
          <a:lstStyle/>
          <a:p>
            <a:endParaRPr lang="en-US" dirty="0"/>
          </a:p>
        </p:txBody>
      </p:sp>
      <p:pic>
        <p:nvPicPr>
          <p:cNvPr id="29697" name="Picture 1" descr="C:\Documents and Settings\STinich.MIDWAYK12\Local Settings\Temporary Internet Files\Content.IE5\270S3OBB\MC900370210[1].wmf"/>
          <p:cNvPicPr>
            <a:picLocks noChangeAspect="1" noChangeArrowheads="1"/>
          </p:cNvPicPr>
          <p:nvPr/>
        </p:nvPicPr>
        <p:blipFill>
          <a:blip r:embed="rId2" cstate="print"/>
          <a:srcRect/>
          <a:stretch>
            <a:fillRect/>
          </a:stretch>
        </p:blipFill>
        <p:spPr bwMode="auto">
          <a:xfrm>
            <a:off x="6858000" y="4038600"/>
            <a:ext cx="1812341" cy="125547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SWPBS is the</a:t>
            </a:r>
          </a:p>
          <a:p>
            <a:pPr>
              <a:buNone/>
            </a:pPr>
            <a:r>
              <a:rPr lang="en-US" dirty="0" smtClean="0">
                <a:solidFill>
                  <a:srgbClr val="92D050"/>
                </a:solidFill>
              </a:rPr>
              <a:t>Framework </a:t>
            </a:r>
            <a:r>
              <a:rPr lang="en-US" dirty="0" smtClean="0"/>
              <a:t>for enhancing the adoption and implementation of a</a:t>
            </a:r>
          </a:p>
          <a:p>
            <a:pPr>
              <a:buNone/>
            </a:pPr>
            <a:r>
              <a:rPr lang="en-US" dirty="0" smtClean="0"/>
              <a:t>		</a:t>
            </a:r>
            <a:r>
              <a:rPr lang="en-US" dirty="0" smtClean="0">
                <a:solidFill>
                  <a:srgbClr val="FFC000"/>
                </a:solidFill>
              </a:rPr>
              <a:t>Continuum of evidence based 	   	 	     interventions</a:t>
            </a:r>
            <a:r>
              <a:rPr lang="en-US" dirty="0" smtClean="0">
                <a:solidFill>
                  <a:srgbClr val="92D050"/>
                </a:solidFill>
              </a:rPr>
              <a:t> </a:t>
            </a:r>
            <a:r>
              <a:rPr lang="en-US" dirty="0" smtClean="0"/>
              <a:t>to achieve</a:t>
            </a:r>
          </a:p>
          <a:p>
            <a:pPr>
              <a:buNone/>
            </a:pPr>
            <a:r>
              <a:rPr lang="en-US" dirty="0" smtClean="0"/>
              <a:t>		  	</a:t>
            </a:r>
            <a:r>
              <a:rPr lang="en-US" dirty="0" smtClean="0">
                <a:solidFill>
                  <a:srgbClr val="00B0F0"/>
                </a:solidFill>
              </a:rPr>
              <a:t>Academically and behaviorally </a:t>
            </a:r>
            <a:r>
              <a:rPr lang="en-US" dirty="0" smtClean="0">
                <a:solidFill>
                  <a:srgbClr val="92D050"/>
                </a:solidFill>
              </a:rPr>
              <a:t>			      </a:t>
            </a:r>
            <a:r>
              <a:rPr lang="en-US" dirty="0" smtClean="0"/>
              <a:t>important outcomes for </a:t>
            </a:r>
          </a:p>
          <a:p>
            <a:pPr>
              <a:buNone/>
            </a:pPr>
            <a:r>
              <a:rPr lang="en-US" dirty="0" smtClean="0"/>
              <a:t>				   </a:t>
            </a:r>
            <a:r>
              <a:rPr lang="en-US" dirty="0" smtClean="0">
                <a:solidFill>
                  <a:srgbClr val="FF0000"/>
                </a:solidFill>
              </a:rPr>
              <a:t>ALL</a:t>
            </a:r>
            <a:r>
              <a:rPr lang="en-US" dirty="0" smtClean="0">
                <a:solidFill>
                  <a:srgbClr val="92D050"/>
                </a:solidFill>
              </a:rPr>
              <a:t> </a:t>
            </a:r>
            <a:r>
              <a:rPr lang="en-US" dirty="0" smtClean="0"/>
              <a:t>students  </a:t>
            </a:r>
          </a:p>
        </p:txBody>
      </p:sp>
      <p:sp>
        <p:nvSpPr>
          <p:cNvPr id="3" name="Title 2"/>
          <p:cNvSpPr>
            <a:spLocks noGrp="1"/>
          </p:cNvSpPr>
          <p:nvPr>
            <p:ph type="title"/>
          </p:nvPr>
        </p:nvSpPr>
        <p:spPr/>
        <p:txBody>
          <a:bodyPr/>
          <a:lstStyle/>
          <a:p>
            <a:r>
              <a:rPr lang="en-US" dirty="0" smtClean="0"/>
              <a:t>So, what is SWPBS?	</a:t>
            </a:r>
            <a:endParaRPr lang="en-US" dirty="0"/>
          </a:p>
        </p:txBody>
      </p:sp>
      <p:pic>
        <p:nvPicPr>
          <p:cNvPr id="2050" name="Picture 2" descr="C:\Documents and Settings\STinich.MIDWAYK12\Local Settings\Temporary Internet Files\Content.IE5\Y5UNJ6CY\MC900439816[1].png"/>
          <p:cNvPicPr>
            <a:picLocks noChangeAspect="1" noChangeArrowheads="1"/>
          </p:cNvPicPr>
          <p:nvPr/>
        </p:nvPicPr>
        <p:blipFill>
          <a:blip r:embed="rId2" cstate="print"/>
          <a:srcRect/>
          <a:stretch>
            <a:fillRect/>
          </a:stretch>
        </p:blipFill>
        <p:spPr bwMode="auto">
          <a:xfrm>
            <a:off x="6705600" y="5029200"/>
            <a:ext cx="1828800" cy="18288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There are six main pieces to our encouragement program.</a:t>
            </a:r>
          </a:p>
          <a:p>
            <a:r>
              <a:rPr lang="en-US" dirty="0" smtClean="0"/>
              <a:t>Viking Vouchers</a:t>
            </a:r>
          </a:p>
          <a:p>
            <a:r>
              <a:rPr lang="en-US" sz="2700" dirty="0" smtClean="0"/>
              <a:t>Valuable Vikings</a:t>
            </a:r>
          </a:p>
          <a:p>
            <a:r>
              <a:rPr lang="en-US" dirty="0" smtClean="0"/>
              <a:t>Crew Cards</a:t>
            </a:r>
            <a:endParaRPr lang="en-US" sz="2700" dirty="0" smtClean="0"/>
          </a:p>
          <a:p>
            <a:r>
              <a:rPr lang="en-US" dirty="0" smtClean="0"/>
              <a:t>Midway Market</a:t>
            </a:r>
          </a:p>
          <a:p>
            <a:r>
              <a:rPr lang="en-US" sz="2700" dirty="0" smtClean="0"/>
              <a:t>The Wheel</a:t>
            </a:r>
          </a:p>
          <a:p>
            <a:r>
              <a:rPr lang="en-US" dirty="0" smtClean="0"/>
              <a:t>Wonderful Wednesdays</a:t>
            </a:r>
            <a:endParaRPr lang="en-US" sz="2700" dirty="0" smtClean="0"/>
          </a:p>
          <a:p>
            <a:pPr lvl="1">
              <a:buFont typeface="Courier New" pitchFamily="49" charset="0"/>
              <a:buChar char="o"/>
            </a:pPr>
            <a:endParaRPr lang="en-US" dirty="0" smtClean="0"/>
          </a:p>
          <a:p>
            <a:pPr lvl="1"/>
            <a:endParaRPr lang="en-US" dirty="0"/>
          </a:p>
        </p:txBody>
      </p:sp>
      <p:sp>
        <p:nvSpPr>
          <p:cNvPr id="3" name="Title 2"/>
          <p:cNvSpPr>
            <a:spLocks noGrp="1"/>
          </p:cNvSpPr>
          <p:nvPr>
            <p:ph type="title"/>
          </p:nvPr>
        </p:nvSpPr>
        <p:spPr/>
        <p:txBody>
          <a:bodyPr>
            <a:normAutofit fontScale="90000"/>
          </a:bodyPr>
          <a:lstStyle/>
          <a:p>
            <a:pPr algn="ctr"/>
            <a:r>
              <a:rPr lang="en-US" dirty="0" smtClean="0"/>
              <a:t>Our ENCOURAGEMENT PROGRAM</a:t>
            </a:r>
            <a:endParaRPr lang="en-US" dirty="0"/>
          </a:p>
        </p:txBody>
      </p:sp>
      <p:pic>
        <p:nvPicPr>
          <p:cNvPr id="30722" name="Picture 2" descr="C:\Documents and Settings\STinich.MIDWAYK12\Local Settings\Temporary Internet Files\Content.IE5\5XRO4EA9\MC900439356[1].jpg"/>
          <p:cNvPicPr>
            <a:picLocks noChangeAspect="1" noChangeArrowheads="1"/>
          </p:cNvPicPr>
          <p:nvPr/>
        </p:nvPicPr>
        <p:blipFill>
          <a:blip r:embed="rId2" cstate="print"/>
          <a:srcRect/>
          <a:stretch>
            <a:fillRect/>
          </a:stretch>
        </p:blipFill>
        <p:spPr bwMode="auto">
          <a:xfrm>
            <a:off x="5257800" y="3276600"/>
            <a:ext cx="2514600" cy="25146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Students can earn Viking Vouchers for various appropriate behaviors that they display.  </a:t>
            </a:r>
          </a:p>
          <a:p>
            <a:r>
              <a:rPr lang="en-US" dirty="0" smtClean="0"/>
              <a:t>Viking Vouchers can be given by any staff member in the building.</a:t>
            </a:r>
          </a:p>
          <a:p>
            <a:r>
              <a:rPr lang="en-US" dirty="0" smtClean="0"/>
              <a:t>There are two portions on these vouchers.  One part is like money that the student can spend at the Midway Market.  The student puts their name on the other portion, which then goes into a drawing that will take place every Wednesday.  If their name is drawn from their grade level, they get to spin the Wheel.  </a:t>
            </a:r>
            <a:endParaRPr lang="en-US" dirty="0"/>
          </a:p>
        </p:txBody>
      </p:sp>
      <p:sp>
        <p:nvSpPr>
          <p:cNvPr id="3" name="Title 2"/>
          <p:cNvSpPr>
            <a:spLocks noGrp="1"/>
          </p:cNvSpPr>
          <p:nvPr>
            <p:ph type="title"/>
          </p:nvPr>
        </p:nvSpPr>
        <p:spPr/>
        <p:txBody>
          <a:bodyPr/>
          <a:lstStyle/>
          <a:p>
            <a:pPr algn="ctr"/>
            <a:r>
              <a:rPr lang="en-US" dirty="0" smtClean="0"/>
              <a:t>Viking Vouchers</a:t>
            </a:r>
            <a:endParaRPr lang="en-US" dirty="0"/>
          </a:p>
        </p:txBody>
      </p:sp>
      <p:pic>
        <p:nvPicPr>
          <p:cNvPr id="31746" name="Picture 2" descr="C:\Documents and Settings\STinich.MIDWAYK12\Local Settings\Temporary Internet Files\Content.IE5\Y5UNJ6CY\MC900439816[1].png"/>
          <p:cNvPicPr>
            <a:picLocks noChangeAspect="1" noChangeArrowheads="1"/>
          </p:cNvPicPr>
          <p:nvPr/>
        </p:nvPicPr>
        <p:blipFill>
          <a:blip r:embed="rId2" cstate="print"/>
          <a:srcRect/>
          <a:stretch>
            <a:fillRect/>
          </a:stretch>
        </p:blipFill>
        <p:spPr bwMode="auto">
          <a:xfrm>
            <a:off x="7010400" y="5562600"/>
            <a:ext cx="1295400" cy="12954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Our staff members have an opportunity to earn a Valuable Viking for doing something kind for another staff member or helping out in some way that is unexpected.  This could be something like covering another teacher’s class or making additional copies for a teacher who is with their class.</a:t>
            </a:r>
          </a:p>
          <a:p>
            <a:r>
              <a:rPr lang="en-US" dirty="0" smtClean="0"/>
              <a:t>These Valuable Viking vouchers are put on display in our teacher’s lounge for all staff members to see.</a:t>
            </a:r>
          </a:p>
          <a:p>
            <a:r>
              <a:rPr lang="en-US" dirty="0" smtClean="0"/>
              <a:t>Just like the Viking Vouchers for our students, a Valuable Viking voucher is drawn each Wonderful Wednesday.  The teacher’s name who is drawn gets to spin the Wheel.</a:t>
            </a:r>
            <a:endParaRPr lang="en-US" dirty="0"/>
          </a:p>
        </p:txBody>
      </p:sp>
      <p:sp>
        <p:nvSpPr>
          <p:cNvPr id="3" name="Title 2"/>
          <p:cNvSpPr>
            <a:spLocks noGrp="1"/>
          </p:cNvSpPr>
          <p:nvPr>
            <p:ph type="title"/>
          </p:nvPr>
        </p:nvSpPr>
        <p:spPr/>
        <p:txBody>
          <a:bodyPr/>
          <a:lstStyle/>
          <a:p>
            <a:pPr algn="ctr"/>
            <a:r>
              <a:rPr lang="en-US" dirty="0" smtClean="0"/>
              <a:t>Valuable Viking</a:t>
            </a:r>
            <a:endParaRPr lang="en-US" dirty="0"/>
          </a:p>
        </p:txBody>
      </p:sp>
      <p:pic>
        <p:nvPicPr>
          <p:cNvPr id="32770" name="Picture 2" descr="C:\Documents and Settings\STinich.MIDWAYK12\Local Settings\Temporary Internet Files\Content.IE5\5XRO4EA9\MC900318996[1].wmf"/>
          <p:cNvPicPr>
            <a:picLocks noChangeAspect="1" noChangeArrowheads="1"/>
          </p:cNvPicPr>
          <p:nvPr/>
        </p:nvPicPr>
        <p:blipFill>
          <a:blip r:embed="rId2" cstate="print"/>
          <a:srcRect/>
          <a:stretch>
            <a:fillRect/>
          </a:stretch>
        </p:blipFill>
        <p:spPr bwMode="auto">
          <a:xfrm>
            <a:off x="7043290" y="5562600"/>
            <a:ext cx="1258547" cy="1044854"/>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Classrooms have the ability to earn Crew Cards for the majority or all of </a:t>
            </a:r>
            <a:r>
              <a:rPr lang="en-US" smtClean="0"/>
              <a:t>the students </a:t>
            </a:r>
            <a:r>
              <a:rPr lang="en-US" dirty="0" smtClean="0"/>
              <a:t>displaying appropriate behaviors.  </a:t>
            </a:r>
          </a:p>
          <a:p>
            <a:r>
              <a:rPr lang="en-US" dirty="0" smtClean="0"/>
              <a:t>With exception of the classroom teacher, any staff member can give a classroom a Crew Card.</a:t>
            </a:r>
          </a:p>
          <a:p>
            <a:r>
              <a:rPr lang="en-US" dirty="0" smtClean="0"/>
              <a:t>These Crew Cards are displayed on the outside door frame so other classes can see how many each class has accumulated.</a:t>
            </a:r>
          </a:p>
          <a:p>
            <a:r>
              <a:rPr lang="en-US" dirty="0" smtClean="0"/>
              <a:t>Once the class acquires the amount designated for a certain reward, they can turn the cards in to redeem their special event.  This could be things like an additional recess or being able to wear hats during school for a day.  </a:t>
            </a:r>
            <a:endParaRPr lang="en-US" dirty="0"/>
          </a:p>
        </p:txBody>
      </p:sp>
      <p:sp>
        <p:nvSpPr>
          <p:cNvPr id="3" name="Title 2"/>
          <p:cNvSpPr>
            <a:spLocks noGrp="1"/>
          </p:cNvSpPr>
          <p:nvPr>
            <p:ph type="title"/>
          </p:nvPr>
        </p:nvSpPr>
        <p:spPr/>
        <p:txBody>
          <a:bodyPr/>
          <a:lstStyle/>
          <a:p>
            <a:pPr algn="ctr"/>
            <a:r>
              <a:rPr lang="en-US" dirty="0" smtClean="0"/>
              <a:t>Crew Cards</a:t>
            </a:r>
            <a:endParaRPr lang="en-US" dirty="0"/>
          </a:p>
        </p:txBody>
      </p:sp>
      <p:pic>
        <p:nvPicPr>
          <p:cNvPr id="33794" name="Picture 2" descr="C:\Documents and Settings\STinich.MIDWAYK12\Local Settings\Temporary Internet Files\Content.IE5\1VH3N624\MC900325954[1].wmf"/>
          <p:cNvPicPr>
            <a:picLocks noChangeAspect="1" noChangeArrowheads="1"/>
          </p:cNvPicPr>
          <p:nvPr/>
        </p:nvPicPr>
        <p:blipFill>
          <a:blip r:embed="rId2" cstate="print"/>
          <a:srcRect/>
          <a:stretch>
            <a:fillRect/>
          </a:stretch>
        </p:blipFill>
        <p:spPr bwMode="auto">
          <a:xfrm>
            <a:off x="7088114" y="5486400"/>
            <a:ext cx="1079916" cy="1077773"/>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Student collect the Viking Vouchers that they have accumulated for a whole month.  </a:t>
            </a:r>
          </a:p>
          <a:p>
            <a:r>
              <a:rPr lang="en-US" dirty="0" smtClean="0"/>
              <a:t>At the end of each month each class is assigned a specific time to visit the Midway Market.  </a:t>
            </a:r>
          </a:p>
          <a:p>
            <a:r>
              <a:rPr lang="en-US" dirty="0" smtClean="0"/>
              <a:t>With their Viking Vouchers, students can purchase items such as sidewalk chalk, a book, or a game.</a:t>
            </a:r>
            <a:endParaRPr lang="en-US" dirty="0"/>
          </a:p>
        </p:txBody>
      </p:sp>
      <p:sp>
        <p:nvSpPr>
          <p:cNvPr id="3" name="Title 2"/>
          <p:cNvSpPr>
            <a:spLocks noGrp="1"/>
          </p:cNvSpPr>
          <p:nvPr>
            <p:ph type="title"/>
          </p:nvPr>
        </p:nvSpPr>
        <p:spPr/>
        <p:txBody>
          <a:bodyPr/>
          <a:lstStyle/>
          <a:p>
            <a:pPr algn="ctr"/>
            <a:r>
              <a:rPr lang="en-US" dirty="0" smtClean="0"/>
              <a:t>Midway Market</a:t>
            </a:r>
            <a:endParaRPr lang="en-US" dirty="0"/>
          </a:p>
        </p:txBody>
      </p:sp>
      <p:pic>
        <p:nvPicPr>
          <p:cNvPr id="34818" name="Picture 2" descr="C:\Documents and Settings\STinich.MIDWAYK12\Local Settings\Temporary Internet Files\Content.IE5\Y5UNJ6CY\MC900331104[1].wmf"/>
          <p:cNvPicPr>
            <a:picLocks noChangeAspect="1" noChangeArrowheads="1"/>
          </p:cNvPicPr>
          <p:nvPr/>
        </p:nvPicPr>
        <p:blipFill>
          <a:blip r:embed="rId2" cstate="print"/>
          <a:srcRect/>
          <a:stretch>
            <a:fillRect/>
          </a:stretch>
        </p:blipFill>
        <p:spPr bwMode="auto">
          <a:xfrm>
            <a:off x="5562600" y="4724400"/>
            <a:ext cx="1819747" cy="145760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Each Wednesday all of the Viking Vouchers are collected by grade level.  </a:t>
            </a:r>
          </a:p>
          <a:p>
            <a:r>
              <a:rPr lang="en-US" dirty="0" smtClean="0"/>
              <a:t>One name from each grade level is drawn to spin the wheel.  </a:t>
            </a:r>
          </a:p>
          <a:p>
            <a:r>
              <a:rPr lang="en-US" dirty="0" smtClean="0"/>
              <a:t>There are 8 different choices as to what reward the student will land on such as a free additional slice of pizza or being the star of our Midway Jam.</a:t>
            </a:r>
          </a:p>
          <a:p>
            <a:r>
              <a:rPr lang="en-US" dirty="0" smtClean="0"/>
              <a:t>Once the drawing is over, all of the Viking Vouchers are placed in a large plastic container.  Once the container is full we celebrate as a school.</a:t>
            </a:r>
          </a:p>
          <a:p>
            <a:r>
              <a:rPr lang="en-US" dirty="0" smtClean="0"/>
              <a:t>Our teachers also get to do a drawing.  </a:t>
            </a:r>
          </a:p>
          <a:p>
            <a:r>
              <a:rPr lang="en-US" dirty="0" smtClean="0"/>
              <a:t>All Valuable Viking vouchers that had been put on display throughout the week go into a drawing.  One teacher’s name is drawn out of the group.</a:t>
            </a:r>
          </a:p>
          <a:p>
            <a:r>
              <a:rPr lang="en-US" dirty="0" smtClean="0"/>
              <a:t>After the drawing for the teachers is over, their voucher is placed in their box for them to keep.</a:t>
            </a:r>
            <a:endParaRPr lang="en-US" dirty="0"/>
          </a:p>
        </p:txBody>
      </p:sp>
      <p:sp>
        <p:nvSpPr>
          <p:cNvPr id="3" name="Title 2"/>
          <p:cNvSpPr>
            <a:spLocks noGrp="1"/>
          </p:cNvSpPr>
          <p:nvPr>
            <p:ph type="title"/>
          </p:nvPr>
        </p:nvSpPr>
        <p:spPr/>
        <p:txBody>
          <a:bodyPr/>
          <a:lstStyle/>
          <a:p>
            <a:pPr algn="ctr"/>
            <a:r>
              <a:rPr lang="en-US" dirty="0" smtClean="0"/>
              <a:t>The Wheel</a:t>
            </a:r>
            <a:endParaRPr lang="en-US" dirty="0"/>
          </a:p>
        </p:txBody>
      </p:sp>
      <p:pic>
        <p:nvPicPr>
          <p:cNvPr id="35842" name="Picture 2" descr="C:\Documents and Settings\STinich.MIDWAYK12\Local Settings\Temporary Internet Files\Content.IE5\ASM0W13O\MC900351597[1].wmf"/>
          <p:cNvPicPr>
            <a:picLocks noChangeAspect="1" noChangeArrowheads="1"/>
          </p:cNvPicPr>
          <p:nvPr/>
        </p:nvPicPr>
        <p:blipFill>
          <a:blip r:embed="rId2" cstate="print"/>
          <a:srcRect/>
          <a:stretch>
            <a:fillRect/>
          </a:stretch>
        </p:blipFill>
        <p:spPr bwMode="auto">
          <a:xfrm>
            <a:off x="7010400" y="5715000"/>
            <a:ext cx="1245301" cy="886485"/>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Wednesday is a very special day for our school.</a:t>
            </a:r>
          </a:p>
          <a:p>
            <a:r>
              <a:rPr lang="en-US" dirty="0" smtClean="0"/>
              <a:t>We do the voucher drawing for students and staff members to spin the wheel.</a:t>
            </a:r>
          </a:p>
          <a:p>
            <a:r>
              <a:rPr lang="en-US" dirty="0" smtClean="0"/>
              <a:t>The last Wednesday of each month we have an SWPBS assembly.</a:t>
            </a:r>
          </a:p>
          <a:p>
            <a:r>
              <a:rPr lang="en-US" dirty="0" smtClean="0"/>
              <a:t>The assembly allows us the opportunity to reteach behaviors that have been displayed school wide.  </a:t>
            </a:r>
          </a:p>
          <a:p>
            <a:r>
              <a:rPr lang="en-US" dirty="0" smtClean="0"/>
              <a:t>The assembly also gives us an excellent opportunity to recognize our successes and celebrate as a school.</a:t>
            </a:r>
            <a:endParaRPr lang="en-US" dirty="0"/>
          </a:p>
        </p:txBody>
      </p:sp>
      <p:sp>
        <p:nvSpPr>
          <p:cNvPr id="3" name="Title 2"/>
          <p:cNvSpPr>
            <a:spLocks noGrp="1"/>
          </p:cNvSpPr>
          <p:nvPr>
            <p:ph type="title"/>
          </p:nvPr>
        </p:nvSpPr>
        <p:spPr/>
        <p:txBody>
          <a:bodyPr/>
          <a:lstStyle/>
          <a:p>
            <a:pPr algn="ctr"/>
            <a:r>
              <a:rPr lang="en-US" dirty="0" smtClean="0"/>
              <a:t>Wonderful Wednesday</a:t>
            </a:r>
            <a:endParaRPr lang="en-US" dirty="0"/>
          </a:p>
        </p:txBody>
      </p:sp>
      <p:pic>
        <p:nvPicPr>
          <p:cNvPr id="36866" name="Picture 2" descr="C:\Documents and Settings\STinich.MIDWAYK12\Local Settings\Temporary Internet Files\Content.IE5\HJQV9K2Z\MC900322698[1].wmf"/>
          <p:cNvPicPr>
            <a:picLocks noChangeAspect="1" noChangeArrowheads="1"/>
          </p:cNvPicPr>
          <p:nvPr/>
        </p:nvPicPr>
        <p:blipFill>
          <a:blip r:embed="rId2" cstate="print"/>
          <a:srcRect/>
          <a:stretch>
            <a:fillRect/>
          </a:stretch>
        </p:blipFill>
        <p:spPr bwMode="auto">
          <a:xfrm>
            <a:off x="7162800" y="5356268"/>
            <a:ext cx="1585111" cy="1273131"/>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dirty="0" smtClean="0"/>
              <a:t>Our SWPBS program is a living program.  This means that we will change and adapt the program to meet our students’ needs.  If we are going to change something big within our program throughout the year we will inform our parents.  Most big changes we make will wait until the start of the new school year.  We hope you enjoyed our puzzle!</a:t>
            </a:r>
          </a:p>
          <a:p>
            <a:pPr algn="ctr">
              <a:buNone/>
            </a:pPr>
            <a:endParaRPr lang="en-US" dirty="0"/>
          </a:p>
        </p:txBody>
      </p:sp>
      <p:sp>
        <p:nvSpPr>
          <p:cNvPr id="3" name="Title 2"/>
          <p:cNvSpPr>
            <a:spLocks noGrp="1"/>
          </p:cNvSpPr>
          <p:nvPr>
            <p:ph type="title"/>
          </p:nvPr>
        </p:nvSpPr>
        <p:spPr/>
        <p:txBody>
          <a:bodyPr/>
          <a:lstStyle/>
          <a:p>
            <a:pPr algn="ctr"/>
            <a:endParaRPr lang="en-US" dirty="0"/>
          </a:p>
        </p:txBody>
      </p:sp>
      <p:grpSp>
        <p:nvGrpSpPr>
          <p:cNvPr id="39938" name="Group 2"/>
          <p:cNvGrpSpPr>
            <a:grpSpLocks/>
          </p:cNvGrpSpPr>
          <p:nvPr/>
        </p:nvGrpSpPr>
        <p:grpSpPr bwMode="auto">
          <a:xfrm>
            <a:off x="4495800" y="4953000"/>
            <a:ext cx="1104900" cy="962025"/>
            <a:chOff x="1824" y="633"/>
            <a:chExt cx="2834" cy="2849"/>
          </a:xfrm>
        </p:grpSpPr>
        <p:sp>
          <p:nvSpPr>
            <p:cNvPr id="39939"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9940"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9941"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9942"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9" name="Group 2"/>
          <p:cNvGrpSpPr>
            <a:grpSpLocks/>
          </p:cNvGrpSpPr>
          <p:nvPr/>
        </p:nvGrpSpPr>
        <p:grpSpPr bwMode="auto">
          <a:xfrm>
            <a:off x="4191000" y="381000"/>
            <a:ext cx="1104900" cy="962025"/>
            <a:chOff x="1824" y="633"/>
            <a:chExt cx="2834" cy="2849"/>
          </a:xfrm>
        </p:grpSpPr>
        <p:sp>
          <p:nvSpPr>
            <p:cNvPr id="10"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9" name="Group 2"/>
          <p:cNvGrpSpPr>
            <a:grpSpLocks/>
          </p:cNvGrpSpPr>
          <p:nvPr/>
        </p:nvGrpSpPr>
        <p:grpSpPr bwMode="auto">
          <a:xfrm>
            <a:off x="7239000" y="381000"/>
            <a:ext cx="1104900" cy="962025"/>
            <a:chOff x="1824" y="633"/>
            <a:chExt cx="2834" cy="2849"/>
          </a:xfrm>
        </p:grpSpPr>
        <p:sp>
          <p:nvSpPr>
            <p:cNvPr id="20"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2"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3"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 name="Group 2"/>
          <p:cNvGrpSpPr>
            <a:grpSpLocks/>
          </p:cNvGrpSpPr>
          <p:nvPr/>
        </p:nvGrpSpPr>
        <p:grpSpPr bwMode="auto">
          <a:xfrm>
            <a:off x="838200" y="381000"/>
            <a:ext cx="1104900" cy="962025"/>
            <a:chOff x="1824" y="633"/>
            <a:chExt cx="2834" cy="2849"/>
          </a:xfrm>
        </p:grpSpPr>
        <p:sp>
          <p:nvSpPr>
            <p:cNvPr id="25"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7"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r>
              <a:rPr lang="en-US" dirty="0" smtClean="0"/>
              <a:t>If you are working as a substitute in our school and this is the first time you have viewed this power point, please make sure you see Carol about signing the sheet stating that you have done so.</a:t>
            </a:r>
          </a:p>
          <a:p>
            <a:pPr algn="ctr"/>
            <a:endParaRPr lang="en-US" dirty="0" smtClean="0"/>
          </a:p>
          <a:p>
            <a:pPr algn="ctr">
              <a:buNone/>
            </a:pPr>
            <a:r>
              <a:rPr lang="en-US" dirty="0" smtClean="0"/>
              <a:t>THANK YOU!</a:t>
            </a:r>
          </a:p>
          <a:p>
            <a:pPr algn="ctr">
              <a:buNone/>
            </a:pPr>
            <a:r>
              <a:rPr lang="en-US" dirty="0" smtClean="0"/>
              <a:t>Midway Elementary SWPBS Team Members</a:t>
            </a:r>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Department of Elementary and Secondary Education (DESE) provides school districts with the framework for SWPBS.</a:t>
            </a:r>
          </a:p>
          <a:p>
            <a:r>
              <a:rPr lang="en-US" dirty="0" smtClean="0"/>
              <a:t>Each school district then takes that framework to develop a program that will fit the needs of their individual school and be successful for the students they serve.</a:t>
            </a:r>
            <a:endParaRPr lang="en-US" dirty="0"/>
          </a:p>
        </p:txBody>
      </p:sp>
      <p:sp>
        <p:nvSpPr>
          <p:cNvPr id="3" name="Title 2"/>
          <p:cNvSpPr>
            <a:spLocks noGrp="1"/>
          </p:cNvSpPr>
          <p:nvPr>
            <p:ph type="title"/>
          </p:nvPr>
        </p:nvSpPr>
        <p:spPr/>
        <p:txBody>
          <a:bodyPr>
            <a:normAutofit fontScale="90000"/>
          </a:bodyPr>
          <a:lstStyle/>
          <a:p>
            <a:pPr algn="ctr"/>
            <a:r>
              <a:rPr lang="en-US" sz="3300" dirty="0" smtClean="0"/>
              <a:t>From the Framework to the Program</a:t>
            </a:r>
            <a:r>
              <a:rPr lang="en-US" dirty="0" smtClean="0"/>
              <a:t/>
            </a:r>
            <a:br>
              <a:rPr lang="en-US" dirty="0" smtClean="0"/>
            </a:br>
            <a:endParaRPr lang="en-US" dirty="0"/>
          </a:p>
        </p:txBody>
      </p:sp>
      <p:pic>
        <p:nvPicPr>
          <p:cNvPr id="3075" name="Picture 3" descr="C:\Documents and Settings\STinich.MIDWAYK12\Local Settings\Temporary Internet Files\Content.IE5\TXHXELEV\MP900433169[1].jpg"/>
          <p:cNvPicPr>
            <a:picLocks noChangeAspect="1" noChangeArrowheads="1"/>
          </p:cNvPicPr>
          <p:nvPr/>
        </p:nvPicPr>
        <p:blipFill>
          <a:blip r:embed="rId2" cstate="print"/>
          <a:srcRect/>
          <a:stretch>
            <a:fillRect/>
          </a:stretch>
        </p:blipFill>
        <p:spPr bwMode="auto">
          <a:xfrm>
            <a:off x="5486400" y="4495800"/>
            <a:ext cx="2775568" cy="149352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2438400" y="2209800"/>
            <a:ext cx="5562600" cy="464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Content Placeholder 6"/>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fontScale="90000"/>
          </a:bodyPr>
          <a:lstStyle/>
          <a:p>
            <a:pPr algn="ctr"/>
            <a:r>
              <a:rPr lang="en-US" dirty="0" smtClean="0"/>
              <a:t>                          </a:t>
            </a:r>
            <a:r>
              <a:rPr lang="en-US" sz="3200" dirty="0" smtClean="0"/>
              <a:t/>
            </a:r>
            <a:br>
              <a:rPr lang="en-US" sz="3200" dirty="0" smtClean="0"/>
            </a:br>
            <a:r>
              <a:rPr lang="en-US" sz="3200" dirty="0" smtClean="0"/>
              <a:t>There are Four Interactive Elements with SWPBS </a:t>
            </a:r>
            <a:endParaRPr lang="en-US" dirty="0"/>
          </a:p>
        </p:txBody>
      </p:sp>
      <p:sp>
        <p:nvSpPr>
          <p:cNvPr id="9" name="TextBox 8"/>
          <p:cNvSpPr txBox="1"/>
          <p:nvPr/>
        </p:nvSpPr>
        <p:spPr>
          <a:xfrm>
            <a:off x="4038600" y="2667000"/>
            <a:ext cx="1981200" cy="369332"/>
          </a:xfrm>
          <a:prstGeom prst="rect">
            <a:avLst/>
          </a:prstGeom>
          <a:noFill/>
        </p:spPr>
        <p:txBody>
          <a:bodyPr wrap="square" rtlCol="0">
            <a:spAutoFit/>
          </a:bodyPr>
          <a:lstStyle/>
          <a:p>
            <a:pPr algn="ctr"/>
            <a:r>
              <a:rPr lang="en-US" dirty="0" smtClean="0"/>
              <a:t>Outcomes</a:t>
            </a:r>
            <a:endParaRPr lang="en-US" dirty="0"/>
          </a:p>
        </p:txBody>
      </p:sp>
      <p:sp>
        <p:nvSpPr>
          <p:cNvPr id="10" name="TextBox 9"/>
          <p:cNvSpPr txBox="1"/>
          <p:nvPr/>
        </p:nvSpPr>
        <p:spPr>
          <a:xfrm>
            <a:off x="990600" y="1676400"/>
            <a:ext cx="3352800" cy="646331"/>
          </a:xfrm>
          <a:prstGeom prst="rect">
            <a:avLst/>
          </a:prstGeom>
          <a:noFill/>
        </p:spPr>
        <p:txBody>
          <a:bodyPr wrap="square" rtlCol="0">
            <a:spAutoFit/>
          </a:bodyPr>
          <a:lstStyle/>
          <a:p>
            <a:r>
              <a:rPr lang="en-US" dirty="0" smtClean="0"/>
              <a:t>Social Competence and Academic Achievement</a:t>
            </a:r>
            <a:endParaRPr lang="en-US" dirty="0"/>
          </a:p>
        </p:txBody>
      </p:sp>
      <p:sp>
        <p:nvSpPr>
          <p:cNvPr id="11" name="TextBox 10"/>
          <p:cNvSpPr txBox="1"/>
          <p:nvPr/>
        </p:nvSpPr>
        <p:spPr>
          <a:xfrm>
            <a:off x="533400" y="4572000"/>
            <a:ext cx="1676400" cy="646331"/>
          </a:xfrm>
          <a:prstGeom prst="rect">
            <a:avLst/>
          </a:prstGeom>
          <a:noFill/>
        </p:spPr>
        <p:txBody>
          <a:bodyPr wrap="square" rtlCol="0">
            <a:spAutoFit/>
          </a:bodyPr>
          <a:lstStyle/>
          <a:p>
            <a:r>
              <a:rPr lang="en-US" dirty="0" smtClean="0"/>
              <a:t>Supporting Staff</a:t>
            </a:r>
            <a:endParaRPr lang="en-US" dirty="0"/>
          </a:p>
        </p:txBody>
      </p:sp>
      <p:sp>
        <p:nvSpPr>
          <p:cNvPr id="12" name="TextBox 11"/>
          <p:cNvSpPr txBox="1"/>
          <p:nvPr/>
        </p:nvSpPr>
        <p:spPr>
          <a:xfrm>
            <a:off x="7315200" y="2667000"/>
            <a:ext cx="1447800" cy="923330"/>
          </a:xfrm>
          <a:prstGeom prst="rect">
            <a:avLst/>
          </a:prstGeom>
          <a:noFill/>
        </p:spPr>
        <p:txBody>
          <a:bodyPr wrap="square" rtlCol="0">
            <a:spAutoFit/>
          </a:bodyPr>
          <a:lstStyle/>
          <a:p>
            <a:pPr algn="r"/>
            <a:r>
              <a:rPr lang="en-US" dirty="0" smtClean="0"/>
              <a:t>Supporting Decision Making</a:t>
            </a:r>
            <a:endParaRPr lang="en-US" dirty="0"/>
          </a:p>
        </p:txBody>
      </p:sp>
      <p:sp>
        <p:nvSpPr>
          <p:cNvPr id="13" name="TextBox 12"/>
          <p:cNvSpPr txBox="1"/>
          <p:nvPr/>
        </p:nvSpPr>
        <p:spPr>
          <a:xfrm>
            <a:off x="7086600" y="5791200"/>
            <a:ext cx="1905000" cy="923330"/>
          </a:xfrm>
          <a:prstGeom prst="rect">
            <a:avLst/>
          </a:prstGeom>
          <a:noFill/>
        </p:spPr>
        <p:txBody>
          <a:bodyPr wrap="square" rtlCol="0">
            <a:spAutoFit/>
          </a:bodyPr>
          <a:lstStyle/>
          <a:p>
            <a:pPr algn="r"/>
            <a:r>
              <a:rPr lang="en-US" dirty="0" smtClean="0"/>
              <a:t>Supporting Student Behavior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A Continuum of Support for All</a:t>
            </a:r>
            <a:br>
              <a:rPr lang="en-US" dirty="0" smtClean="0"/>
            </a:br>
            <a:r>
              <a:rPr lang="en-US" sz="3100" dirty="0" smtClean="0"/>
              <a:t>Behavioral Systems</a:t>
            </a:r>
            <a:endParaRPr lang="en-US" sz="3100" dirty="0"/>
          </a:p>
        </p:txBody>
      </p:sp>
      <p:grpSp>
        <p:nvGrpSpPr>
          <p:cNvPr id="8" name="Group 7"/>
          <p:cNvGrpSpPr/>
          <p:nvPr/>
        </p:nvGrpSpPr>
        <p:grpSpPr>
          <a:xfrm>
            <a:off x="685818" y="1447800"/>
            <a:ext cx="7924775" cy="4559299"/>
            <a:chOff x="685818" y="1447800"/>
            <a:chExt cx="7924775" cy="4559299"/>
          </a:xfrm>
        </p:grpSpPr>
        <p:sp>
          <p:nvSpPr>
            <p:cNvPr id="13" name="Freeform 12"/>
            <p:cNvSpPr/>
            <p:nvPr/>
          </p:nvSpPr>
          <p:spPr>
            <a:xfrm>
              <a:off x="4343400" y="1447800"/>
              <a:ext cx="683093" cy="533400"/>
            </a:xfrm>
            <a:custGeom>
              <a:avLst/>
              <a:gdLst>
                <a:gd name="connsiteX0" fmla="*/ 0 w 759293"/>
                <a:gd name="connsiteY0" fmla="*/ 545190 h 545190"/>
                <a:gd name="connsiteX1" fmla="*/ 379647 w 759293"/>
                <a:gd name="connsiteY1" fmla="*/ 0 h 545190"/>
                <a:gd name="connsiteX2" fmla="*/ 379646 w 759293"/>
                <a:gd name="connsiteY2" fmla="*/ 0 h 545190"/>
                <a:gd name="connsiteX3" fmla="*/ 759293 w 759293"/>
                <a:gd name="connsiteY3" fmla="*/ 545190 h 545190"/>
                <a:gd name="connsiteX4" fmla="*/ 0 w 759293"/>
                <a:gd name="connsiteY4" fmla="*/ 545190 h 5451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293" h="545190">
                  <a:moveTo>
                    <a:pt x="0" y="545190"/>
                  </a:moveTo>
                  <a:lnTo>
                    <a:pt x="379647" y="0"/>
                  </a:lnTo>
                  <a:lnTo>
                    <a:pt x="379646" y="0"/>
                  </a:lnTo>
                  <a:lnTo>
                    <a:pt x="759293" y="545190"/>
                  </a:lnTo>
                  <a:lnTo>
                    <a:pt x="0" y="545190"/>
                  </a:lnTo>
                  <a:close/>
                </a:path>
              </a:pathLst>
            </a:cu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endParaRPr lang="en-US" sz="1900" kern="1200" dirty="0"/>
            </a:p>
          </p:txBody>
        </p:sp>
        <p:sp>
          <p:nvSpPr>
            <p:cNvPr id="14" name="Freeform 13"/>
            <p:cNvSpPr/>
            <p:nvPr/>
          </p:nvSpPr>
          <p:spPr>
            <a:xfrm>
              <a:off x="3200400" y="1981200"/>
              <a:ext cx="2925963" cy="1246249"/>
            </a:xfrm>
            <a:custGeom>
              <a:avLst/>
              <a:gdLst>
                <a:gd name="connsiteX0" fmla="*/ 0 w 2925963"/>
                <a:gd name="connsiteY0" fmla="*/ 1246249 h 1246249"/>
                <a:gd name="connsiteX1" fmla="*/ 1124752 w 2925963"/>
                <a:gd name="connsiteY1" fmla="*/ 0 h 1246249"/>
                <a:gd name="connsiteX2" fmla="*/ 1801211 w 2925963"/>
                <a:gd name="connsiteY2" fmla="*/ 0 h 1246249"/>
                <a:gd name="connsiteX3" fmla="*/ 2925963 w 2925963"/>
                <a:gd name="connsiteY3" fmla="*/ 1246249 h 1246249"/>
                <a:gd name="connsiteX4" fmla="*/ 0 w 2925963"/>
                <a:gd name="connsiteY4" fmla="*/ 1246249 h 12462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5963" h="1246249">
                  <a:moveTo>
                    <a:pt x="0" y="1246249"/>
                  </a:moveTo>
                  <a:lnTo>
                    <a:pt x="1124752" y="0"/>
                  </a:lnTo>
                  <a:lnTo>
                    <a:pt x="1801211" y="0"/>
                  </a:lnTo>
                  <a:lnTo>
                    <a:pt x="2925963" y="1246249"/>
                  </a:lnTo>
                  <a:lnTo>
                    <a:pt x="0" y="1246249"/>
                  </a:lnTo>
                  <a:close/>
                </a:path>
              </a:pathLst>
            </a:custGeom>
            <a:solidFill>
              <a:srgbClr val="FFF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4274" tIns="62230" rIns="574273" bIns="62230" numCol="1" spcCol="1270" anchor="ctr" anchorCtr="0">
              <a:noAutofit/>
            </a:bodyPr>
            <a:lstStyle/>
            <a:p>
              <a:pPr lvl="0" algn="ctr" defTabSz="2178050">
                <a:lnSpc>
                  <a:spcPct val="90000"/>
                </a:lnSpc>
                <a:spcBef>
                  <a:spcPct val="0"/>
                </a:spcBef>
                <a:spcAft>
                  <a:spcPct val="35000"/>
                </a:spcAft>
              </a:pPr>
              <a:endParaRPr lang="en-US" sz="4900" kern="1200" dirty="0"/>
            </a:p>
          </p:txBody>
        </p:sp>
        <p:sp>
          <p:nvSpPr>
            <p:cNvPr id="15" name="Freeform 14"/>
            <p:cNvSpPr/>
            <p:nvPr/>
          </p:nvSpPr>
          <p:spPr>
            <a:xfrm>
              <a:off x="685818" y="3239239"/>
              <a:ext cx="7924775" cy="2767860"/>
            </a:xfrm>
            <a:custGeom>
              <a:avLst/>
              <a:gdLst>
                <a:gd name="connsiteX0" fmla="*/ 0 w 7924775"/>
                <a:gd name="connsiteY0" fmla="*/ 2767860 h 2767860"/>
                <a:gd name="connsiteX1" fmla="*/ 2498021 w 7924775"/>
                <a:gd name="connsiteY1" fmla="*/ 0 h 2767860"/>
                <a:gd name="connsiteX2" fmla="*/ 5426754 w 7924775"/>
                <a:gd name="connsiteY2" fmla="*/ 0 h 2767860"/>
                <a:gd name="connsiteX3" fmla="*/ 7924775 w 7924775"/>
                <a:gd name="connsiteY3" fmla="*/ 2767860 h 2767860"/>
                <a:gd name="connsiteX4" fmla="*/ 0 w 7924775"/>
                <a:gd name="connsiteY4" fmla="*/ 2767860 h 2767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24775" h="2767860">
                  <a:moveTo>
                    <a:pt x="0" y="2767860"/>
                  </a:moveTo>
                  <a:lnTo>
                    <a:pt x="2498021" y="0"/>
                  </a:lnTo>
                  <a:lnTo>
                    <a:pt x="5426754" y="0"/>
                  </a:lnTo>
                  <a:lnTo>
                    <a:pt x="7924775" y="2767860"/>
                  </a:lnTo>
                  <a:lnTo>
                    <a:pt x="0" y="2767860"/>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69386" tIns="82550" rIns="1469385" bIns="82550" numCol="1" spcCol="1270" anchor="ctr" anchorCtr="0">
              <a:noAutofit/>
            </a:bodyPr>
            <a:lstStyle/>
            <a:p>
              <a:pPr lvl="0" algn="ctr" defTabSz="2889250">
                <a:lnSpc>
                  <a:spcPct val="90000"/>
                </a:lnSpc>
                <a:spcBef>
                  <a:spcPct val="0"/>
                </a:spcBef>
                <a:spcAft>
                  <a:spcPct val="35000"/>
                </a:spcAft>
              </a:pPr>
              <a:endParaRPr lang="en-US" sz="6500" kern="1200" dirty="0"/>
            </a:p>
          </p:txBody>
        </p:sp>
      </p:grpSp>
      <p:sp>
        <p:nvSpPr>
          <p:cNvPr id="10" name="TextBox 9"/>
          <p:cNvSpPr txBox="1"/>
          <p:nvPr/>
        </p:nvSpPr>
        <p:spPr>
          <a:xfrm>
            <a:off x="5562600" y="1600200"/>
            <a:ext cx="3124200" cy="954107"/>
          </a:xfrm>
          <a:prstGeom prst="rect">
            <a:avLst/>
          </a:prstGeom>
          <a:noFill/>
        </p:spPr>
        <p:txBody>
          <a:bodyPr wrap="square" rtlCol="0">
            <a:spAutoFit/>
          </a:bodyPr>
          <a:lstStyle/>
          <a:p>
            <a:r>
              <a:rPr lang="en-US" sz="1400" dirty="0" smtClean="0"/>
              <a:t>Tier Three</a:t>
            </a:r>
          </a:p>
          <a:p>
            <a:pPr>
              <a:buFont typeface="Arial" pitchFamily="34" charset="0"/>
              <a:buChar char="•"/>
            </a:pPr>
            <a:r>
              <a:rPr lang="en-US" sz="1400" dirty="0" smtClean="0"/>
              <a:t>Individual Students</a:t>
            </a:r>
          </a:p>
          <a:p>
            <a:pPr>
              <a:buFont typeface="Arial" pitchFamily="34" charset="0"/>
              <a:buChar char="•"/>
            </a:pPr>
            <a:r>
              <a:rPr lang="en-US" sz="1400" dirty="0" smtClean="0"/>
              <a:t>Assessment based</a:t>
            </a:r>
          </a:p>
          <a:p>
            <a:pPr>
              <a:buFont typeface="Arial" pitchFamily="34" charset="0"/>
              <a:buChar char="•"/>
            </a:pPr>
            <a:r>
              <a:rPr lang="en-US" sz="1400" dirty="0" smtClean="0"/>
              <a:t>Intense, durable procedures</a:t>
            </a:r>
            <a:endParaRPr lang="en-US" sz="1400" dirty="0"/>
          </a:p>
        </p:txBody>
      </p:sp>
      <p:sp>
        <p:nvSpPr>
          <p:cNvPr id="11" name="TextBox 10"/>
          <p:cNvSpPr txBox="1"/>
          <p:nvPr/>
        </p:nvSpPr>
        <p:spPr>
          <a:xfrm>
            <a:off x="533400" y="2667000"/>
            <a:ext cx="2286000" cy="830997"/>
          </a:xfrm>
          <a:prstGeom prst="rect">
            <a:avLst/>
          </a:prstGeom>
          <a:noFill/>
        </p:spPr>
        <p:txBody>
          <a:bodyPr wrap="square" rtlCol="0">
            <a:spAutoFit/>
          </a:bodyPr>
          <a:lstStyle/>
          <a:p>
            <a:r>
              <a:rPr lang="en-US" sz="1200" dirty="0" smtClean="0"/>
              <a:t>Tier Two</a:t>
            </a:r>
          </a:p>
          <a:p>
            <a:pPr>
              <a:buFont typeface="Arial" pitchFamily="34" charset="0"/>
              <a:buChar char="•"/>
            </a:pPr>
            <a:r>
              <a:rPr lang="en-US" sz="1200" dirty="0" smtClean="0"/>
              <a:t>Some Students (at-risk)</a:t>
            </a:r>
          </a:p>
          <a:p>
            <a:pPr>
              <a:buFont typeface="Arial" pitchFamily="34" charset="0"/>
              <a:buChar char="•"/>
            </a:pPr>
            <a:r>
              <a:rPr lang="en-US" sz="1200" dirty="0" smtClean="0"/>
              <a:t>High efficiency</a:t>
            </a:r>
          </a:p>
          <a:p>
            <a:pPr>
              <a:buFont typeface="Arial" pitchFamily="34" charset="0"/>
              <a:buChar char="•"/>
            </a:pPr>
            <a:r>
              <a:rPr lang="en-US" sz="1200" dirty="0" smtClean="0"/>
              <a:t>Rapid response</a:t>
            </a:r>
            <a:endParaRPr lang="en-US" sz="1200" dirty="0"/>
          </a:p>
        </p:txBody>
      </p:sp>
      <p:sp>
        <p:nvSpPr>
          <p:cNvPr id="12" name="TextBox 11"/>
          <p:cNvSpPr txBox="1"/>
          <p:nvPr/>
        </p:nvSpPr>
        <p:spPr>
          <a:xfrm>
            <a:off x="6858000" y="3505200"/>
            <a:ext cx="2286000" cy="646331"/>
          </a:xfrm>
          <a:prstGeom prst="rect">
            <a:avLst/>
          </a:prstGeom>
          <a:noFill/>
        </p:spPr>
        <p:txBody>
          <a:bodyPr wrap="square" rtlCol="0">
            <a:spAutoFit/>
          </a:bodyPr>
          <a:lstStyle/>
          <a:p>
            <a:r>
              <a:rPr lang="en-US" sz="1200" dirty="0" smtClean="0"/>
              <a:t>Tier One</a:t>
            </a:r>
          </a:p>
          <a:p>
            <a:pPr>
              <a:buFont typeface="Arial" pitchFamily="34" charset="0"/>
              <a:buChar char="•"/>
            </a:pPr>
            <a:r>
              <a:rPr lang="en-US" sz="1200" dirty="0" smtClean="0"/>
              <a:t>All settings, all students</a:t>
            </a:r>
          </a:p>
          <a:p>
            <a:pPr>
              <a:buFont typeface="Arial" pitchFamily="34" charset="0"/>
              <a:buChar char="•"/>
            </a:pPr>
            <a:r>
              <a:rPr lang="en-US" sz="1200" dirty="0" smtClean="0"/>
              <a:t>Preventative, proactive</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solidFill>
                  <a:srgbClr val="00B050"/>
                </a:solidFill>
              </a:rPr>
              <a:t>Tier I </a:t>
            </a:r>
            <a:r>
              <a:rPr lang="en-US" dirty="0" smtClean="0"/>
              <a:t>- </a:t>
            </a:r>
            <a:r>
              <a:rPr lang="en-US" sz="1800" dirty="0" smtClean="0"/>
              <a:t>This is your core expectations and instructions that you teach to all students in all settings.  This is a proactive approach when dealing with many different students from many different environments.  This accounts for approximately 80%-85% of your students.</a:t>
            </a:r>
          </a:p>
          <a:p>
            <a:r>
              <a:rPr lang="en-US" dirty="0" smtClean="0">
                <a:solidFill>
                  <a:srgbClr val="FFFF00"/>
                </a:solidFill>
              </a:rPr>
              <a:t>Tier II </a:t>
            </a:r>
            <a:r>
              <a:rPr lang="en-US" dirty="0" smtClean="0"/>
              <a:t>– </a:t>
            </a:r>
            <a:r>
              <a:rPr lang="en-US" sz="1800" dirty="0" smtClean="0"/>
              <a:t>This group of students are needing more strategic planning.  These students may be considered “at-risk”.  They need an effective and efficient plan with immediate feedback.  This accounts for approximately 15%-20% of your students.</a:t>
            </a:r>
          </a:p>
          <a:p>
            <a:r>
              <a:rPr lang="en-US" dirty="0" smtClean="0">
                <a:solidFill>
                  <a:srgbClr val="FF0000"/>
                </a:solidFill>
              </a:rPr>
              <a:t>Tier III </a:t>
            </a:r>
            <a:r>
              <a:rPr lang="en-US" dirty="0" smtClean="0"/>
              <a:t>– </a:t>
            </a:r>
            <a:r>
              <a:rPr lang="en-US" sz="1900" dirty="0" smtClean="0"/>
              <a:t>This is your intensive students.  These students may need a great deal of one-on-one interaction with their teacher or another staff member.  These students need a specific plan to help ensure their success.  These students account for 10%-15% of your students.</a:t>
            </a:r>
            <a:endParaRPr lang="en-US" sz="1900" dirty="0">
              <a:solidFill>
                <a:srgbClr val="FF0000"/>
              </a:solidFill>
            </a:endParaRPr>
          </a:p>
        </p:txBody>
      </p:sp>
      <p:sp>
        <p:nvSpPr>
          <p:cNvPr id="3" name="Title 2"/>
          <p:cNvSpPr>
            <a:spLocks noGrp="1"/>
          </p:cNvSpPr>
          <p:nvPr>
            <p:ph type="title"/>
          </p:nvPr>
        </p:nvSpPr>
        <p:spPr/>
        <p:txBody>
          <a:bodyPr/>
          <a:lstStyle/>
          <a:p>
            <a:pPr algn="ctr"/>
            <a:r>
              <a:rPr lang="en-US" dirty="0" smtClean="0">
                <a:solidFill>
                  <a:srgbClr val="00B050"/>
                </a:solidFill>
              </a:rPr>
              <a:t>Breaking</a:t>
            </a:r>
            <a:r>
              <a:rPr lang="en-US" dirty="0" smtClean="0"/>
              <a:t> </a:t>
            </a:r>
            <a:r>
              <a:rPr lang="en-US" dirty="0" smtClean="0">
                <a:solidFill>
                  <a:srgbClr val="FFFF00"/>
                </a:solidFill>
              </a:rPr>
              <a:t>Down</a:t>
            </a:r>
            <a:r>
              <a:rPr lang="en-US" dirty="0" smtClean="0"/>
              <a:t> the </a:t>
            </a:r>
            <a:r>
              <a:rPr lang="en-US" dirty="0" smtClean="0">
                <a:solidFill>
                  <a:srgbClr val="FF0000"/>
                </a:solidFill>
              </a:rPr>
              <a:t>Tiers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4400" dirty="0" smtClean="0"/>
              <a:t>NOW, LET’S TAKE A LOOK AT THE PROGRAM WE HAVE AT MIDWAY ELEMENTARY</a:t>
            </a:r>
          </a:p>
          <a:p>
            <a:pPr algn="ctr">
              <a:buNone/>
            </a:pPr>
            <a:endParaRPr lang="en-US" sz="4400" dirty="0"/>
          </a:p>
        </p:txBody>
      </p:sp>
      <p:sp>
        <p:nvSpPr>
          <p:cNvPr id="3" name="Title 2"/>
          <p:cNvSpPr>
            <a:spLocks noGrp="1"/>
          </p:cNvSpPr>
          <p:nvPr>
            <p:ph type="title"/>
          </p:nvPr>
        </p:nvSpPr>
        <p:spPr/>
        <p:txBody>
          <a:bodyPr/>
          <a:lstStyle/>
          <a:p>
            <a:endParaRPr lang="en-US" dirty="0"/>
          </a:p>
        </p:txBody>
      </p:sp>
      <p:pic>
        <p:nvPicPr>
          <p:cNvPr id="22530" name="Picture 2" descr="C:\Documents and Settings\STinich.MIDWAYK12\Local Settings\Temporary Internet Files\Content.IE5\Y5UNJ6CY\MC900338654[1].wmf"/>
          <p:cNvPicPr>
            <a:picLocks noChangeAspect="1" noChangeArrowheads="1"/>
          </p:cNvPicPr>
          <p:nvPr/>
        </p:nvPicPr>
        <p:blipFill>
          <a:blip r:embed="rId2" cstate="print"/>
          <a:srcRect/>
          <a:stretch>
            <a:fillRect/>
          </a:stretch>
        </p:blipFill>
        <p:spPr bwMode="auto">
          <a:xfrm>
            <a:off x="3429000" y="3886200"/>
            <a:ext cx="2363031" cy="1524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Each school determines 3-5 school wide expectations that will be adopted for their students.  Ours are: </a:t>
            </a:r>
          </a:p>
          <a:p>
            <a:pPr algn="ctr">
              <a:buNone/>
            </a:pPr>
            <a:endParaRPr lang="en-US" dirty="0" smtClean="0">
              <a:solidFill>
                <a:srgbClr val="006600"/>
              </a:solidFill>
            </a:endParaRPr>
          </a:p>
          <a:p>
            <a:pPr algn="ctr">
              <a:buNone/>
            </a:pPr>
            <a:r>
              <a:rPr lang="en-US" dirty="0" smtClean="0">
                <a:solidFill>
                  <a:srgbClr val="7030A0"/>
                </a:solidFill>
              </a:rPr>
              <a:t>BE RESPECTFUL</a:t>
            </a:r>
          </a:p>
          <a:p>
            <a:pPr algn="ctr">
              <a:buNone/>
            </a:pPr>
            <a:r>
              <a:rPr lang="en-US" dirty="0" smtClean="0">
                <a:solidFill>
                  <a:srgbClr val="FF6600"/>
                </a:solidFill>
              </a:rPr>
              <a:t>BE RESPONSIBLE</a:t>
            </a:r>
          </a:p>
          <a:p>
            <a:pPr algn="ctr">
              <a:buNone/>
            </a:pPr>
            <a:r>
              <a:rPr lang="en-US" dirty="0" smtClean="0">
                <a:solidFill>
                  <a:srgbClr val="0070C0"/>
                </a:solidFill>
              </a:rPr>
              <a:t>BE SAFE</a:t>
            </a:r>
            <a:endParaRPr lang="en-US" dirty="0">
              <a:solidFill>
                <a:srgbClr val="0070C0"/>
              </a:solidFill>
            </a:endParaRPr>
          </a:p>
        </p:txBody>
      </p:sp>
      <p:sp>
        <p:nvSpPr>
          <p:cNvPr id="3" name="Title 2"/>
          <p:cNvSpPr>
            <a:spLocks noGrp="1"/>
          </p:cNvSpPr>
          <p:nvPr>
            <p:ph type="title"/>
          </p:nvPr>
        </p:nvSpPr>
        <p:spPr/>
        <p:txBody>
          <a:bodyPr>
            <a:normAutofit/>
          </a:bodyPr>
          <a:lstStyle/>
          <a:p>
            <a:pPr algn="ctr"/>
            <a:r>
              <a:rPr lang="en-US" dirty="0" smtClean="0"/>
              <a:t>Our EXPECTATIONS</a:t>
            </a:r>
            <a:endParaRPr lang="en-US" dirty="0"/>
          </a:p>
        </p:txBody>
      </p:sp>
      <p:pic>
        <p:nvPicPr>
          <p:cNvPr id="4098" name="Picture 2" descr="C:\Documents and Settings\STinich.MIDWAYK12\Local Settings\Temporary Internet Files\Content.IE5\270S3OBB\MC900384352[1].wmf"/>
          <p:cNvPicPr>
            <a:picLocks noChangeAspect="1" noChangeArrowheads="1"/>
          </p:cNvPicPr>
          <p:nvPr/>
        </p:nvPicPr>
        <p:blipFill>
          <a:blip r:embed="rId2" cstate="print"/>
          <a:srcRect/>
          <a:stretch>
            <a:fillRect/>
          </a:stretch>
        </p:blipFill>
        <p:spPr bwMode="auto">
          <a:xfrm>
            <a:off x="6477000" y="4495800"/>
            <a:ext cx="1812341" cy="151607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04800" y="1143000"/>
          <a:ext cx="8610600" cy="4818159"/>
        </p:xfrm>
        <a:graphic>
          <a:graphicData uri="http://schemas.openxmlformats.org/drawingml/2006/table">
            <a:tbl>
              <a:tblPr/>
              <a:tblGrid>
                <a:gridCol w="1076325"/>
                <a:gridCol w="1076325"/>
                <a:gridCol w="1076325"/>
                <a:gridCol w="1076325"/>
                <a:gridCol w="1076325"/>
                <a:gridCol w="1076325"/>
                <a:gridCol w="1076325"/>
                <a:gridCol w="1076325"/>
              </a:tblGrid>
              <a:tr h="209485">
                <a:tc>
                  <a:txBody>
                    <a:bodyPr/>
                    <a:lstStyle/>
                    <a:p>
                      <a:pPr marL="0" marR="0" algn="ctr">
                        <a:lnSpc>
                          <a:spcPct val="115000"/>
                        </a:lnSpc>
                        <a:spcBef>
                          <a:spcPts val="0"/>
                        </a:spcBef>
                        <a:spcAft>
                          <a:spcPts val="0"/>
                        </a:spcAft>
                      </a:pPr>
                      <a:r>
                        <a:rPr lang="en-US" sz="1100" b="1" dirty="0">
                          <a:latin typeface="Century Gothic"/>
                          <a:ea typeface="Calibri"/>
                          <a:cs typeface="Times New Roman"/>
                        </a:rPr>
                        <a:t> </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Century Gothic"/>
                          <a:ea typeface="Calibri"/>
                          <a:cs typeface="Times New Roman"/>
                        </a:rPr>
                        <a:t>All Settings</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Century Gothic"/>
                          <a:ea typeface="Calibri"/>
                          <a:cs typeface="Times New Roman"/>
                        </a:rPr>
                        <a:t>Classroom</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Century Gothic"/>
                          <a:ea typeface="Calibri"/>
                          <a:cs typeface="Times New Roman"/>
                        </a:rPr>
                        <a:t>Bus</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Century Gothic"/>
                          <a:ea typeface="Calibri"/>
                          <a:cs typeface="Times New Roman"/>
                        </a:rPr>
                        <a:t>Hallway</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Century Gothic"/>
                          <a:ea typeface="Calibri"/>
                          <a:cs typeface="Times New Roman"/>
                        </a:rPr>
                        <a:t>Cafeteria</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Century Gothic"/>
                          <a:ea typeface="Calibri"/>
                          <a:cs typeface="Times New Roman"/>
                        </a:rPr>
                        <a:t>Bathroom</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Century Gothic"/>
                          <a:ea typeface="Calibri"/>
                          <a:cs typeface="Times New Roman"/>
                        </a:rPr>
                        <a:t>Playground</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6911">
                <a:tc>
                  <a:txBody>
                    <a:bodyPr/>
                    <a:lstStyle/>
                    <a:p>
                      <a:pPr marL="0" marR="0" algn="ctr">
                        <a:lnSpc>
                          <a:spcPct val="115000"/>
                        </a:lnSpc>
                        <a:spcBef>
                          <a:spcPts val="0"/>
                        </a:spcBef>
                        <a:spcAft>
                          <a:spcPts val="0"/>
                        </a:spcAft>
                      </a:pPr>
                      <a:r>
                        <a:rPr lang="en-US" sz="1100" b="1" dirty="0">
                          <a:latin typeface="Century Gothic"/>
                          <a:ea typeface="Calibri"/>
                          <a:cs typeface="Times New Roman"/>
                        </a:rPr>
                        <a:t>BE RESPECTFUL</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entury Gothic"/>
                          <a:ea typeface="Calibri"/>
                          <a:cs typeface="Times New Roman"/>
                        </a:rPr>
                        <a:t>Be a good listener</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Use kind words</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entury Gothic"/>
                          <a:ea typeface="Calibri"/>
                          <a:cs typeface="Times New Roman"/>
                        </a:rPr>
                        <a:t>Maintain Personal Space</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Use materials correctly</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entury Gothic"/>
                          <a:ea typeface="Calibri"/>
                          <a:cs typeface="Times New Roman"/>
                        </a:rPr>
                        <a:t>Observe personal space</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Use classroom voices</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entury Gothic"/>
                          <a:ea typeface="Calibri"/>
                          <a:cs typeface="Times New Roman"/>
                        </a:rPr>
                        <a:t>Look without touching</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entury Gothic"/>
                          <a:ea typeface="Calibri"/>
                          <a:cs typeface="Times New Roman"/>
                        </a:rPr>
                        <a:t>Report spills</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Walk</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Stay in your seat</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entury Gothic"/>
                          <a:ea typeface="Calibri"/>
                          <a:cs typeface="Times New Roman"/>
                        </a:rPr>
                        <a:t>Use quiet voices</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Give others privacy</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Follow 1-2 rule</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entury Gothic"/>
                          <a:ea typeface="Calibri"/>
                          <a:cs typeface="Times New Roman"/>
                        </a:rPr>
                        <a:t>Enter and exit the building quietly</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Play fair</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367">
                <a:tc>
                  <a:txBody>
                    <a:bodyPr/>
                    <a:lstStyle/>
                    <a:p>
                      <a:pPr marL="0" marR="0" algn="ctr">
                        <a:lnSpc>
                          <a:spcPct val="115000"/>
                        </a:lnSpc>
                        <a:spcBef>
                          <a:spcPts val="0"/>
                        </a:spcBef>
                        <a:spcAft>
                          <a:spcPts val="0"/>
                        </a:spcAft>
                      </a:pPr>
                      <a:r>
                        <a:rPr lang="en-US" sz="1100" b="1" dirty="0">
                          <a:latin typeface="Century Gothic"/>
                          <a:ea typeface="Calibri"/>
                          <a:cs typeface="Times New Roman"/>
                        </a:rPr>
                        <a:t>BE RESPONSIBLE</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entury Gothic"/>
                          <a:ea typeface="Calibri"/>
                          <a:cs typeface="Times New Roman"/>
                        </a:rPr>
                        <a:t>Follow directions</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Keep school neat and clean</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Be a problem solver</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Be your best</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entury Gothic"/>
                          <a:ea typeface="Calibri"/>
                          <a:cs typeface="Times New Roman"/>
                        </a:rPr>
                        <a:t>Raise hand for help</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Be an active listener</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Do your best work</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entury Gothic"/>
                          <a:ea typeface="Calibri"/>
                          <a:cs typeface="Times New Roman"/>
                        </a:rPr>
                        <a:t>Be on time – 5 minutes before the bus is to arrive to pick you up</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entury Gothic"/>
                          <a:ea typeface="Calibri"/>
                          <a:cs typeface="Times New Roman"/>
                        </a:rPr>
                        <a:t>Go where you’re supposed to go</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entury Gothic"/>
                          <a:ea typeface="Calibri"/>
                          <a:cs typeface="Times New Roman"/>
                        </a:rPr>
                        <a:t>Eat only your food</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Keep conversations to your five</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Practice good table manners</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entury Gothic"/>
                          <a:ea typeface="Calibri"/>
                          <a:cs typeface="Times New Roman"/>
                        </a:rPr>
                        <a:t>Flush, wash, dry, and leave</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Put trash in the trash can</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entury Gothic"/>
                          <a:ea typeface="Calibri"/>
                          <a:cs typeface="Times New Roman"/>
                        </a:rPr>
                        <a:t>Pick up all equipment</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Line up when the whistle blows</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396">
                <a:tc>
                  <a:txBody>
                    <a:bodyPr/>
                    <a:lstStyle/>
                    <a:p>
                      <a:pPr marL="0" marR="0" algn="ctr">
                        <a:lnSpc>
                          <a:spcPct val="115000"/>
                        </a:lnSpc>
                        <a:spcBef>
                          <a:spcPts val="0"/>
                        </a:spcBef>
                        <a:spcAft>
                          <a:spcPts val="0"/>
                        </a:spcAft>
                      </a:pPr>
                      <a:r>
                        <a:rPr lang="en-US" sz="1100" b="1" dirty="0">
                          <a:latin typeface="Century Gothic"/>
                          <a:ea typeface="Calibri"/>
                          <a:cs typeface="Times New Roman"/>
                        </a:rPr>
                        <a:t>BE</a:t>
                      </a:r>
                      <a:endParaRPr lang="en-US" sz="1100" dirty="0">
                        <a:latin typeface="Calibri"/>
                        <a:ea typeface="Calibri"/>
                        <a:cs typeface="Times New Roman"/>
                      </a:endParaRPr>
                    </a:p>
                    <a:p>
                      <a:pPr marL="0" marR="0" algn="ctr">
                        <a:lnSpc>
                          <a:spcPct val="115000"/>
                        </a:lnSpc>
                        <a:spcBef>
                          <a:spcPts val="0"/>
                        </a:spcBef>
                        <a:spcAft>
                          <a:spcPts val="0"/>
                        </a:spcAft>
                      </a:pPr>
                      <a:r>
                        <a:rPr lang="en-US" sz="1100" b="1" dirty="0">
                          <a:latin typeface="Century Gothic"/>
                          <a:ea typeface="Calibri"/>
                          <a:cs typeface="Times New Roman"/>
                        </a:rPr>
                        <a:t>SAFE</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entury Gothic"/>
                          <a:ea typeface="Calibri"/>
                          <a:cs typeface="Times New Roman"/>
                        </a:rPr>
                        <a:t>Keep hands and feet to yourself</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Be where you belong</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entury Gothic"/>
                          <a:ea typeface="Calibri"/>
                          <a:cs typeface="Times New Roman"/>
                        </a:rPr>
                        <a:t>Be prepared</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Turn work in on time</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entury Gothic"/>
                          <a:ea typeface="Calibri"/>
                          <a:cs typeface="Times New Roman"/>
                        </a:rPr>
                        <a:t>Bottom to bottom and back to back</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Stay out of the aisle</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entury Gothic"/>
                          <a:ea typeface="Calibri"/>
                          <a:cs typeface="Times New Roman"/>
                        </a:rPr>
                        <a:t>Walk quietly</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Face forward in a straight line</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entury Gothic"/>
                          <a:ea typeface="Calibri"/>
                          <a:cs typeface="Times New Roman"/>
                        </a:rPr>
                        <a:t>Clean up after yourself</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Take 10 minutes to eat before you speak</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entury Gothic"/>
                          <a:ea typeface="Calibri"/>
                          <a:cs typeface="Times New Roman"/>
                        </a:rPr>
                        <a:t>Report problems</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Keep water off of the floor</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entury Gothic"/>
                          <a:ea typeface="Calibri"/>
                          <a:cs typeface="Times New Roman"/>
                        </a:rPr>
                        <a:t>Use equipment appropriately</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entury Gothic"/>
                          <a:ea typeface="Calibri"/>
                          <a:cs typeface="Times New Roman"/>
                        </a:rPr>
                        <a:t>Stay in approved area</a:t>
                      </a:r>
                      <a:endParaRPr lang="en-US" sz="1100" dirty="0">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pPr algn="ctr"/>
            <a:r>
              <a:rPr lang="en-US" dirty="0" smtClean="0"/>
              <a:t>Our MATRIX</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1418</TotalTime>
  <Words>2736</Words>
  <Application>Microsoft Office PowerPoint</Application>
  <PresentationFormat>On-screen Show (4:3)</PresentationFormat>
  <Paragraphs>354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SCHOOL WIDE POSITIVE BEHAVIOR SUPPORT SWPBS</vt:lpstr>
      <vt:lpstr>So, what is SWPBS? </vt:lpstr>
      <vt:lpstr>From the Framework to the Program </vt:lpstr>
      <vt:lpstr>                           There are Four Interactive Elements with SWPBS </vt:lpstr>
      <vt:lpstr>A Continuum of Support for All Behavioral Systems</vt:lpstr>
      <vt:lpstr>Breaking Down the Tiers</vt:lpstr>
      <vt:lpstr>Slide 7</vt:lpstr>
      <vt:lpstr>Our EXPECTATIONS</vt:lpstr>
      <vt:lpstr>Our MATRIX</vt:lpstr>
      <vt:lpstr>What is within the matrix?</vt:lpstr>
      <vt:lpstr>Redirects, and Minors, and Majors OH MY!</vt:lpstr>
      <vt:lpstr>SWIS</vt:lpstr>
      <vt:lpstr>Our COMMON PURPOSE</vt:lpstr>
      <vt:lpstr>Our VIKING PRIDE PLEDGE</vt:lpstr>
      <vt:lpstr>Our TEAM</vt:lpstr>
      <vt:lpstr>Our LESSONS</vt:lpstr>
      <vt:lpstr>Our BEHAVIOR DEFINITIONS</vt:lpstr>
      <vt:lpstr>Our BEHAVIOR DEFINITION   Continued</vt:lpstr>
      <vt:lpstr>Our OFFICE DISCIPLINE REFERRAL FORM</vt:lpstr>
      <vt:lpstr>Our ENCOURAGEMENT PROGRAM</vt:lpstr>
      <vt:lpstr>Viking Vouchers</vt:lpstr>
      <vt:lpstr>Valuable Viking</vt:lpstr>
      <vt:lpstr>Crew Cards</vt:lpstr>
      <vt:lpstr>Midway Market</vt:lpstr>
      <vt:lpstr>The Wheel</vt:lpstr>
      <vt:lpstr>Wonderful Wednesday</vt:lpstr>
      <vt:lpstr>Slide 27</vt:lpstr>
      <vt:lpstr>Slide 28</vt:lpstr>
    </vt:vector>
  </TitlesOfParts>
  <Company>Midway R-1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WIDE POSITIVE BEHAVIOR SUPPORT SWPBS</dc:title>
  <dc:creator>stinich</dc:creator>
  <cp:lastModifiedBy>jdean</cp:lastModifiedBy>
  <cp:revision>38</cp:revision>
  <dcterms:created xsi:type="dcterms:W3CDTF">2011-06-27T18:15:53Z</dcterms:created>
  <dcterms:modified xsi:type="dcterms:W3CDTF">2011-08-12T15:17:56Z</dcterms:modified>
</cp:coreProperties>
</file>